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60" r:id="rId3"/>
    <p:sldId id="269" r:id="rId4"/>
    <p:sldId id="276" r:id="rId5"/>
    <p:sldId id="275"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海滨" initials="U" lastIdx="2" clrIdx="0"/>
  <p:cmAuthor id="1" name="黄震宁" initials="黄震宁"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commentAuthors" Target="commentAuthors.xml"/><Relationship Id="rId10" Type="http://schemas.openxmlformats.org/officeDocument/2006/relationships/tableStyles" Target="tableStyle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8" name="TextBox 7"/>
          <p:cNvSpPr txBox="1"/>
          <p:nvPr userDrawn="1"/>
        </p:nvSpPr>
        <p:spPr>
          <a:xfrm>
            <a:off x="11664620" y="6608657"/>
            <a:ext cx="527381" cy="229870"/>
          </a:xfrm>
          <a:prstGeom prst="rect">
            <a:avLst/>
          </a:prstGeom>
          <a:noFill/>
        </p:spPr>
        <p:txBody>
          <a:bodyPr wrap="square" rtlCol="0">
            <a:spAutoFit/>
          </a:bodyPr>
          <a:lstStyle/>
          <a:p>
            <a:pPr algn="r"/>
            <a:fld id="{24173ED6-4A69-4FA8-8A09-51FC87ACF5D8}" type="slidenum">
              <a:rPr lang="zh-CN" altLang="en-US" sz="900" b="1" smtClean="0">
                <a:solidFill>
                  <a:schemeClr val="accent3"/>
                </a:solidFill>
                <a:latin typeface="微软雅黑" panose="020B0503020204020204" charset="-122"/>
                <a:ea typeface="微软雅黑" panose="020B0503020204020204" charset="-122"/>
              </a:rPr>
            </a:fld>
            <a:endParaRPr lang="zh-CN" altLang="en-US" sz="900" b="1" dirty="0">
              <a:solidFill>
                <a:schemeClr val="accent3"/>
              </a:solidFill>
              <a:latin typeface="微软雅黑" panose="020B0503020204020204" charset="-122"/>
              <a:ea typeface="微软雅黑" panose="020B0503020204020204" charset="-122"/>
            </a:endParaRPr>
          </a:p>
        </p:txBody>
      </p:sp>
      <p:sp>
        <p:nvSpPr>
          <p:cNvPr id="4" name="标题 3"/>
          <p:cNvSpPr>
            <a:spLocks noGrp="1"/>
          </p:cNvSpPr>
          <p:nvPr>
            <p:ph type="title"/>
          </p:nvPr>
        </p:nvSpPr>
        <p:spPr>
          <a:xfrm>
            <a:off x="143511" y="58617"/>
            <a:ext cx="10972800" cy="634108"/>
          </a:xfrm>
          <a:prstGeom prst="rect">
            <a:avLst/>
          </a:prstGeom>
        </p:spPr>
        <p:txBody>
          <a:bodyPr/>
          <a:lstStyle>
            <a:lvl1pPr algn="l">
              <a:defRPr sz="2100" b="1">
                <a:solidFill>
                  <a:schemeClr val="bg1"/>
                </a:solidFill>
                <a:latin typeface="微软雅黑" panose="020B0503020204020204" charset="-122"/>
                <a:ea typeface="微软雅黑" panose="020B0503020204020204" charset="-122"/>
              </a:defRPr>
            </a:lvl1pPr>
          </a:lstStyle>
          <a:p>
            <a:r>
              <a:rPr lang="zh-CN" altLang="en-US"/>
              <a:t>单击此处编辑母版标题样式</a:t>
            </a:r>
            <a:endParaRPr lang="zh-CN" altLang="en-US"/>
          </a:p>
        </p:txBody>
      </p:sp>
      <p:sp>
        <p:nvSpPr>
          <p:cNvPr id="24" name="内容占位符 23"/>
          <p:cNvSpPr>
            <a:spLocks noGrp="1"/>
          </p:cNvSpPr>
          <p:nvPr>
            <p:ph sz="quarter" idx="10"/>
          </p:nvPr>
        </p:nvSpPr>
        <p:spPr>
          <a:xfrm>
            <a:off x="552225" y="1408114"/>
            <a:ext cx="10377487" cy="4397375"/>
          </a:xfrm>
          <a:prstGeom prst="rect">
            <a:avLst/>
          </a:prstGeom>
        </p:spPr>
        <p:txBody>
          <a:bodyPr/>
          <a:lstStyle>
            <a:lvl1pPr marL="257175" marR="0" lvl="0" indent="-257175" algn="l" defTabSz="685800" rtl="0" eaLnBrk="0" fontAlgn="base" latinLnBrk="0" hangingPunct="0">
              <a:lnSpc>
                <a:spcPct val="150000"/>
              </a:lnSpc>
              <a:spcBef>
                <a:spcPts val="450"/>
              </a:spcBef>
              <a:buClrTx/>
              <a:buSzTx/>
              <a:buFont typeface="Wingdings" panose="05000000000000000000" pitchFamily="2" charset="2"/>
              <a:buChar char="²"/>
              <a:defRPr kumimoji="0" lang="zh-CN" altLang="en-US" sz="1800" b="1" i="0" u="none" strike="noStrike" kern="1200" cap="none" spc="0" normalizeH="0" baseline="0" noProof="1" dirty="0">
                <a:solidFill>
                  <a:schemeClr val="tx1"/>
                </a:solidFill>
                <a:latin typeface="微软雅黑" panose="020B0503020204020204" charset="-122"/>
                <a:ea typeface="微软雅黑" panose="020B0503020204020204" charset="-122"/>
                <a:cs typeface="+mn-cs"/>
              </a:defRPr>
            </a:lvl1pPr>
            <a:lvl2pPr>
              <a:buFont typeface="Wingdings" panose="05000000000000000000" charset="0"/>
              <a:buChar char="ü"/>
              <a:defRPr sz="1350">
                <a:latin typeface="微软雅黑" panose="020B0503020204020204" charset="-122"/>
                <a:ea typeface="微软雅黑" panose="020B0503020204020204" charset="-122"/>
                <a:cs typeface="微软雅黑" panose="020B0503020204020204" charset="-122"/>
              </a:defRPr>
            </a:lvl2pPr>
            <a:lvl3pPr>
              <a:buFont typeface="Arial" panose="020B0604020202020204" pitchFamily="34" charset="0"/>
              <a:buChar char="‒"/>
              <a:defRPr sz="1200">
                <a:latin typeface="微软雅黑" panose="020B0503020204020204" charset="-122"/>
                <a:ea typeface="微软雅黑" panose="020B0503020204020204" charset="-122"/>
                <a:cs typeface="微软雅黑" panose="020B0503020204020204" charset="-122"/>
              </a:defRPr>
            </a:lvl3pPr>
            <a:lvl4pPr>
              <a:defRPr sz="1050">
                <a:latin typeface="微软雅黑" panose="020B0503020204020204" charset="-122"/>
                <a:ea typeface="微软雅黑" panose="020B0503020204020204" charset="-122"/>
                <a:cs typeface="微软雅黑" panose="020B0503020204020204" charset="-122"/>
              </a:defRPr>
            </a:lvl4pPr>
            <a:lvl5pPr>
              <a:defRPr sz="1050">
                <a:latin typeface="微软雅黑" panose="020B0503020204020204" charset="-122"/>
                <a:ea typeface="微软雅黑" panose="020B0503020204020204" charset="-122"/>
                <a:cs typeface="微软雅黑" panose="020B050302020402020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itle 1"/>
          <p:cNvSpPr>
            <a:spLocks noGrp="1"/>
          </p:cNvSpPr>
          <p:nvPr>
            <p:ph type="ctrTitle"/>
          </p:nvPr>
        </p:nvSpPr>
        <p:spPr>
          <a:xfrm>
            <a:off x="963295" y="1984375"/>
            <a:ext cx="10319385" cy="1876425"/>
          </a:xfrm>
        </p:spPr>
        <p:txBody>
          <a:bodyPr/>
          <a:p>
            <a:pPr algn="ctr" eaLnBrk="1" hangingPunct="1"/>
            <a:r>
              <a:rPr lang="en-GB" dirty="0"/>
              <a:t>Discussion on TEI19 </a:t>
            </a:r>
            <a:r>
              <a:rPr lang="en-US" altLang="en-GB" dirty="0"/>
              <a:t>S</a:t>
            </a:r>
            <a:r>
              <a:rPr lang="en-GB" dirty="0"/>
              <a:t>upport for </a:t>
            </a:r>
            <a:r>
              <a:rPr lang="en-US" altLang="en-GB" dirty="0"/>
              <a:t>Enhancement of TSC&amp;URLLC_FRER</a:t>
            </a:r>
            <a:endParaRPr lang="en-US" altLang="en-GB" dirty="0"/>
          </a:p>
        </p:txBody>
      </p:sp>
      <p:sp>
        <p:nvSpPr>
          <p:cNvPr id="5123" name="Text Placeholder 2"/>
          <p:cNvSpPr>
            <a:spLocks noGrp="1"/>
          </p:cNvSpPr>
          <p:nvPr>
            <p:ph type="subTitle" idx="1"/>
          </p:nvPr>
        </p:nvSpPr>
        <p:spPr>
          <a:xfrm>
            <a:off x="1513974" y="4374064"/>
            <a:ext cx="9144000" cy="883736"/>
          </a:xfrm>
        </p:spPr>
        <p:txBody>
          <a:bodyPr>
            <a:normAutofit fontScale="90000" lnSpcReduction="20000"/>
          </a:bodyPr>
          <a:p>
            <a:pPr marL="0" indent="0" algn="ctr" eaLnBrk="1" hangingPunct="1">
              <a:buFontTx/>
              <a:buNone/>
            </a:pPr>
            <a:endParaRPr lang="en-GB" altLang="en-US" dirty="0"/>
          </a:p>
          <a:p>
            <a:pPr marL="0" indent="0" algn="ctr" eaLnBrk="1" hangingPunct="1">
              <a:buFontTx/>
              <a:buNone/>
            </a:pPr>
            <a:r>
              <a:rPr lang="en-US" altLang="en-GB" dirty="0"/>
              <a:t>China Mobile</a:t>
            </a:r>
            <a:endParaRPr lang="en-US" alt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03225" y="988060"/>
            <a:ext cx="11097895" cy="2584450"/>
          </a:xfrm>
          <a:prstGeom prst="rect">
            <a:avLst/>
          </a:prstGeom>
          <a:noFill/>
        </p:spPr>
        <p:txBody>
          <a:bodyPr wrap="square" rtlCol="0">
            <a:spAutoFit/>
          </a:bodyPr>
          <a:p>
            <a:r>
              <a:rPr lang="en-US" altLang="zh-CN"/>
              <a:t>To guarantee high reliability, the standard IEEE 802.1CB-201</a:t>
            </a:r>
            <a:r>
              <a:rPr lang="en-US" altLang="zh-CN"/>
              <a:t>7 Frame Replication and Elimination for Reliability (FRER) enables redundant communication over disjoint paths. </a:t>
            </a:r>
            <a:endParaRPr lang="en-US" altLang="zh-CN"/>
          </a:p>
          <a:p>
            <a:endParaRPr lang="en-US" altLang="zh-CN"/>
          </a:p>
          <a:p>
            <a:r>
              <a:rPr lang="zh-CN" altLang="en-US">
                <a:sym typeface="+mn-ea"/>
              </a:rPr>
              <a:t>FRER provides five of the functions</a:t>
            </a:r>
            <a:r>
              <a:rPr lang="en-US" altLang="zh-CN">
                <a:sym typeface="+mn-ea"/>
              </a:rPr>
              <a:t> (n</a:t>
            </a:r>
            <a:r>
              <a:rPr lang="zh-CN" altLang="en-US">
                <a:sym typeface="+mn-ea"/>
              </a:rPr>
              <a:t>ot all functions are required in every protocol</a:t>
            </a:r>
            <a:r>
              <a:rPr lang="en-US" altLang="zh-CN">
                <a:sym typeface="+mn-ea"/>
              </a:rPr>
              <a:t>):</a:t>
            </a:r>
            <a:endParaRPr lang="zh-CN" altLang="en-US"/>
          </a:p>
          <a:p>
            <a:pPr marL="285750" indent="-285750">
              <a:buFont typeface="Arial" panose="020B0604020202020204" pitchFamily="34" charset="0"/>
              <a:buChar char="•"/>
            </a:pPr>
            <a:r>
              <a:rPr lang="zh-CN" altLang="en-US">
                <a:sym typeface="+mn-ea"/>
              </a:rPr>
              <a:t>Sequencing function</a:t>
            </a:r>
            <a:endParaRPr lang="zh-CN" altLang="en-US"/>
          </a:p>
          <a:p>
            <a:pPr marL="285750" indent="-285750">
              <a:buFont typeface="Arial" panose="020B0604020202020204" pitchFamily="34" charset="0"/>
              <a:buChar char="•"/>
            </a:pPr>
            <a:r>
              <a:rPr lang="zh-CN" altLang="en-US">
                <a:sym typeface="+mn-ea"/>
              </a:rPr>
              <a:t>Sequence encode/decode function </a:t>
            </a:r>
            <a:endParaRPr lang="zh-CN" altLang="en-US"/>
          </a:p>
          <a:p>
            <a:pPr marL="285750" indent="-285750">
              <a:buFont typeface="Arial" panose="020B0604020202020204" pitchFamily="34" charset="0"/>
              <a:buChar char="•"/>
            </a:pPr>
            <a:r>
              <a:rPr lang="zh-CN" altLang="en-US">
                <a:sym typeface="+mn-ea"/>
              </a:rPr>
              <a:t>Stream identification</a:t>
            </a:r>
            <a:endParaRPr lang="zh-CN" altLang="en-US"/>
          </a:p>
          <a:p>
            <a:pPr marL="285750" indent="-285750">
              <a:buFont typeface="Arial" panose="020B0604020202020204" pitchFamily="34" charset="0"/>
              <a:buChar char="•"/>
            </a:pPr>
            <a:r>
              <a:rPr lang="zh-CN" altLang="en-US">
                <a:sym typeface="+mn-ea"/>
              </a:rPr>
              <a:t>Individual recovery function</a:t>
            </a:r>
            <a:endParaRPr lang="zh-CN" altLang="en-US"/>
          </a:p>
          <a:p>
            <a:pPr marL="285750" indent="-285750">
              <a:buFont typeface="Arial" panose="020B0604020202020204" pitchFamily="34" charset="0"/>
              <a:buChar char="•"/>
            </a:pPr>
            <a:r>
              <a:rPr lang="zh-CN" altLang="en-US">
                <a:sym typeface="+mn-ea"/>
              </a:rPr>
              <a:t>Stream splitting function</a:t>
            </a:r>
            <a:endParaRPr lang="en-US" altLang="zh-CN"/>
          </a:p>
        </p:txBody>
      </p:sp>
      <p:sp>
        <p:nvSpPr>
          <p:cNvPr id="5" name="Title 1"/>
          <p:cNvSpPr>
            <a:spLocks noGrp="1"/>
          </p:cNvSpPr>
          <p:nvPr>
            <p:ph type="title"/>
          </p:nvPr>
        </p:nvSpPr>
        <p:spPr>
          <a:xfrm>
            <a:off x="180975" y="233680"/>
            <a:ext cx="7498715" cy="661035"/>
          </a:xfrm>
        </p:spPr>
        <p:txBody>
          <a:bodyPr>
            <a:normAutofit/>
          </a:bodyPr>
          <a:p>
            <a:pPr lvl="1" algn="l" rtl="0">
              <a:lnSpc>
                <a:spcPct val="90000"/>
              </a:lnSpc>
              <a:spcBef>
                <a:spcPct val="0"/>
              </a:spcBef>
            </a:pPr>
            <a:r>
              <a:rPr lang="en-US" altLang="zh-CN" sz="3200" kern="1200" dirty="0">
                <a:solidFill>
                  <a:srgbClr val="C00000"/>
                </a:solidFill>
                <a:latin typeface="Calibri" panose="020F0502020204030204" charset="0"/>
                <a:ea typeface="Times New Roman" panose="02020603050405020304" pitchFamily="18" charset="0"/>
                <a:cs typeface="+mj-cs"/>
              </a:rPr>
              <a:t>Background</a:t>
            </a:r>
            <a:endParaRPr lang="en-US" altLang="zh-CN" sz="3200" kern="1200" dirty="0">
              <a:solidFill>
                <a:srgbClr val="C00000"/>
              </a:solidFill>
              <a:latin typeface="Calibri" panose="020F0502020204030204" charset="0"/>
              <a:ea typeface="Times New Roman" panose="02020603050405020304" pitchFamily="18" charset="0"/>
              <a:cs typeface="+mj-cs"/>
            </a:endParaRPr>
          </a:p>
        </p:txBody>
      </p:sp>
      <p:grpSp>
        <p:nvGrpSpPr>
          <p:cNvPr id="151" name="组合 150"/>
          <p:cNvGrpSpPr/>
          <p:nvPr/>
        </p:nvGrpSpPr>
        <p:grpSpPr>
          <a:xfrm>
            <a:off x="528955" y="3709035"/>
            <a:ext cx="8336915" cy="2385695"/>
            <a:chOff x="2236" y="6744"/>
            <a:chExt cx="11445" cy="2881"/>
          </a:xfrm>
        </p:grpSpPr>
        <p:grpSp>
          <p:nvGrpSpPr>
            <p:cNvPr id="30" name="组合 29"/>
            <p:cNvGrpSpPr/>
            <p:nvPr/>
          </p:nvGrpSpPr>
          <p:grpSpPr>
            <a:xfrm>
              <a:off x="2236" y="6744"/>
              <a:ext cx="11445" cy="2881"/>
              <a:chOff x="4935325" y="3576010"/>
              <a:chExt cx="6474610" cy="1526538"/>
            </a:xfrm>
          </p:grpSpPr>
          <p:grpSp>
            <p:nvGrpSpPr>
              <p:cNvPr id="31" name="组合 30"/>
              <p:cNvGrpSpPr/>
              <p:nvPr/>
            </p:nvGrpSpPr>
            <p:grpSpPr>
              <a:xfrm>
                <a:off x="4935325" y="3576010"/>
                <a:ext cx="6474610" cy="1526538"/>
                <a:chOff x="4935325" y="3576010"/>
                <a:chExt cx="6474610" cy="1526538"/>
              </a:xfrm>
            </p:grpSpPr>
            <p:grpSp>
              <p:nvGrpSpPr>
                <p:cNvPr id="36" name="组合 35"/>
                <p:cNvGrpSpPr/>
                <p:nvPr/>
              </p:nvGrpSpPr>
              <p:grpSpPr>
                <a:xfrm>
                  <a:off x="4935325" y="3576010"/>
                  <a:ext cx="6437514" cy="1526538"/>
                  <a:chOff x="2388830" y="723883"/>
                  <a:chExt cx="7309882" cy="2029907"/>
                </a:xfrm>
              </p:grpSpPr>
              <p:pic>
                <p:nvPicPr>
                  <p:cNvPr id="45" name="图片 44"/>
                  <p:cNvPicPr>
                    <a:picLocks noChangeAspect="1"/>
                  </p:cNvPicPr>
                  <p:nvPr/>
                </p:nvPicPr>
                <p:blipFill>
                  <a:blip r:embed="rId1"/>
                  <a:stretch>
                    <a:fillRect/>
                  </a:stretch>
                </p:blipFill>
                <p:spPr>
                  <a:xfrm>
                    <a:off x="2388830" y="865678"/>
                    <a:ext cx="7309882" cy="1628012"/>
                  </a:xfrm>
                  <a:prstGeom prst="rect">
                    <a:avLst/>
                  </a:prstGeom>
                  <a:ln w="15875">
                    <a:solidFill>
                      <a:srgbClr val="FFFFFF">
                        <a:lumMod val="95000"/>
                      </a:srgbClr>
                    </a:solidFill>
                  </a:ln>
                </p:spPr>
              </p:pic>
              <p:sp>
                <p:nvSpPr>
                  <p:cNvPr id="46" name="矩形 45"/>
                  <p:cNvSpPr/>
                  <p:nvPr/>
                </p:nvSpPr>
                <p:spPr>
                  <a:xfrm>
                    <a:off x="6131495" y="1112740"/>
                    <a:ext cx="180000" cy="180000"/>
                  </a:xfrm>
                  <a:prstGeom prst="rect">
                    <a:avLst/>
                  </a:prstGeom>
                  <a:solidFill>
                    <a:srgbClr val="FF0000"/>
                  </a:solidFill>
                  <a:ln w="25400" cap="flat" cmpd="sng" algn="ctr">
                    <a:solidFill>
                      <a:srgbClr val="FFFFFF">
                        <a:lumMod val="95000"/>
                      </a:srgbClr>
                    </a:solidFill>
                    <a:prstDash val="solid"/>
                  </a:ln>
                  <a:effectLst/>
                </p:spPr>
                <p:txBody>
                  <a:bodyPr rtlCol="0" anchor="ctr"/>
                  <a:p>
                    <a:pPr algn="ctr" fontAlgn="auto">
                      <a:spcBef>
                        <a:spcPts val="0"/>
                      </a:spcBef>
                      <a:spcAft>
                        <a:spcPts val="0"/>
                      </a:spcAft>
                      <a:defRPr/>
                    </a:pPr>
                    <a:endParaRPr lang="en-US" sz="1800" kern="0">
                      <a:solidFill>
                        <a:srgbClr val="FFFFFF"/>
                      </a:solidFill>
                      <a:latin typeface="Arial" panose="020B0604020202020204"/>
                      <a:ea typeface="宋体" panose="02010600030101010101" pitchFamily="2" charset="-122"/>
                    </a:endParaRPr>
                  </a:p>
                </p:txBody>
              </p:sp>
              <p:sp>
                <p:nvSpPr>
                  <p:cNvPr id="47" name="矩形 46"/>
                  <p:cNvSpPr/>
                  <p:nvPr/>
                </p:nvSpPr>
                <p:spPr>
                  <a:xfrm>
                    <a:off x="5085811" y="1772666"/>
                    <a:ext cx="180000" cy="180000"/>
                  </a:xfrm>
                  <a:prstGeom prst="rect">
                    <a:avLst/>
                  </a:prstGeom>
                  <a:solidFill>
                    <a:srgbClr val="00B050"/>
                  </a:solidFill>
                  <a:ln w="25400" cap="flat" cmpd="sng" algn="ctr">
                    <a:solidFill>
                      <a:srgbClr val="FFFFFF">
                        <a:lumMod val="95000"/>
                      </a:srgbClr>
                    </a:solidFill>
                    <a:prstDash val="solid"/>
                  </a:ln>
                  <a:effectLst/>
                </p:spPr>
                <p:txBody>
                  <a:bodyPr rtlCol="0" anchor="ctr"/>
                  <a:p>
                    <a:pPr algn="ctr" fontAlgn="auto">
                      <a:spcBef>
                        <a:spcPts val="0"/>
                      </a:spcBef>
                      <a:spcAft>
                        <a:spcPts val="0"/>
                      </a:spcAft>
                      <a:defRPr/>
                    </a:pPr>
                    <a:endParaRPr lang="en-US" sz="1800" kern="0">
                      <a:solidFill>
                        <a:srgbClr val="FFFFFF"/>
                      </a:solidFill>
                      <a:latin typeface="Arial" panose="020B0604020202020204"/>
                      <a:ea typeface="宋体" panose="02010600030101010101" pitchFamily="2" charset="-122"/>
                    </a:endParaRPr>
                  </a:p>
                </p:txBody>
              </p:sp>
              <p:sp>
                <p:nvSpPr>
                  <p:cNvPr id="48" name="任意多边形 47"/>
                  <p:cNvSpPr/>
                  <p:nvPr/>
                </p:nvSpPr>
                <p:spPr>
                  <a:xfrm>
                    <a:off x="4849786" y="723883"/>
                    <a:ext cx="2998813" cy="876317"/>
                  </a:xfrm>
                  <a:custGeom>
                    <a:avLst/>
                    <a:gdLst>
                      <a:gd name="connsiteX0" fmla="*/ 0 w 3048000"/>
                      <a:gd name="connsiteY0" fmla="*/ 876317 h 876317"/>
                      <a:gd name="connsiteX1" fmla="*/ 1409700 w 3048000"/>
                      <a:gd name="connsiteY1" fmla="*/ 17 h 876317"/>
                      <a:gd name="connsiteX2" fmla="*/ 3048000 w 3048000"/>
                      <a:gd name="connsiteY2" fmla="*/ 857267 h 876317"/>
                    </a:gdLst>
                    <a:ahLst/>
                    <a:cxnLst>
                      <a:cxn ang="0">
                        <a:pos x="connsiteX0" y="connsiteY0"/>
                      </a:cxn>
                      <a:cxn ang="0">
                        <a:pos x="connsiteX1" y="connsiteY1"/>
                      </a:cxn>
                      <a:cxn ang="0">
                        <a:pos x="connsiteX2" y="connsiteY2"/>
                      </a:cxn>
                    </a:cxnLst>
                    <a:rect l="l" t="t" r="r" b="b"/>
                    <a:pathLst>
                      <a:path w="3048000" h="876317">
                        <a:moveTo>
                          <a:pt x="0" y="876317"/>
                        </a:moveTo>
                        <a:cubicBezTo>
                          <a:pt x="450850" y="439754"/>
                          <a:pt x="901700" y="3192"/>
                          <a:pt x="1409700" y="17"/>
                        </a:cubicBezTo>
                        <a:cubicBezTo>
                          <a:pt x="1917700" y="-3158"/>
                          <a:pt x="2482850" y="427054"/>
                          <a:pt x="3048000" y="857267"/>
                        </a:cubicBezTo>
                      </a:path>
                    </a:pathLst>
                  </a:custGeom>
                  <a:noFill/>
                  <a:ln w="57150" cap="flat" cmpd="sng" algn="ctr">
                    <a:solidFill>
                      <a:srgbClr val="FFFFFF">
                        <a:lumMod val="95000"/>
                      </a:srgbClr>
                    </a:solidFill>
                    <a:prstDash val="solid"/>
                  </a:ln>
                  <a:effectLst/>
                </p:spPr>
                <p:txBody>
                  <a:bodyPr rtlCol="0" anchor="ctr"/>
                  <a:p>
                    <a:pPr algn="ctr" fontAlgn="auto">
                      <a:spcBef>
                        <a:spcPts val="0"/>
                      </a:spcBef>
                      <a:spcAft>
                        <a:spcPts val="0"/>
                      </a:spcAft>
                      <a:defRPr/>
                    </a:pPr>
                    <a:endParaRPr lang="en-US" sz="1800" kern="0">
                      <a:solidFill>
                        <a:srgbClr val="FFFFFF"/>
                      </a:solidFill>
                      <a:latin typeface="Arial" panose="020B0604020202020204"/>
                      <a:ea typeface="宋体" panose="02010600030101010101" pitchFamily="2" charset="-122"/>
                    </a:endParaRPr>
                  </a:p>
                </p:txBody>
              </p:sp>
              <p:sp>
                <p:nvSpPr>
                  <p:cNvPr id="49" name="任意多边形 48"/>
                  <p:cNvSpPr/>
                  <p:nvPr/>
                </p:nvSpPr>
                <p:spPr>
                  <a:xfrm rot="10800000">
                    <a:off x="4849787" y="1877473"/>
                    <a:ext cx="3048000" cy="876317"/>
                  </a:xfrm>
                  <a:custGeom>
                    <a:avLst/>
                    <a:gdLst>
                      <a:gd name="connsiteX0" fmla="*/ 0 w 3048000"/>
                      <a:gd name="connsiteY0" fmla="*/ 876317 h 876317"/>
                      <a:gd name="connsiteX1" fmla="*/ 1409700 w 3048000"/>
                      <a:gd name="connsiteY1" fmla="*/ 17 h 876317"/>
                      <a:gd name="connsiteX2" fmla="*/ 3048000 w 3048000"/>
                      <a:gd name="connsiteY2" fmla="*/ 857267 h 876317"/>
                    </a:gdLst>
                    <a:ahLst/>
                    <a:cxnLst>
                      <a:cxn ang="0">
                        <a:pos x="connsiteX0" y="connsiteY0"/>
                      </a:cxn>
                      <a:cxn ang="0">
                        <a:pos x="connsiteX1" y="connsiteY1"/>
                      </a:cxn>
                      <a:cxn ang="0">
                        <a:pos x="connsiteX2" y="connsiteY2"/>
                      </a:cxn>
                    </a:cxnLst>
                    <a:rect l="l" t="t" r="r" b="b"/>
                    <a:pathLst>
                      <a:path w="3048000" h="876317">
                        <a:moveTo>
                          <a:pt x="0" y="876317"/>
                        </a:moveTo>
                        <a:cubicBezTo>
                          <a:pt x="450850" y="439754"/>
                          <a:pt x="901700" y="3192"/>
                          <a:pt x="1409700" y="17"/>
                        </a:cubicBezTo>
                        <a:cubicBezTo>
                          <a:pt x="1917700" y="-3158"/>
                          <a:pt x="2482850" y="427054"/>
                          <a:pt x="3048000" y="857267"/>
                        </a:cubicBezTo>
                      </a:path>
                    </a:pathLst>
                  </a:custGeom>
                  <a:noFill/>
                  <a:ln w="57150" cap="flat" cmpd="sng" algn="ctr">
                    <a:solidFill>
                      <a:srgbClr val="FFFFFF">
                        <a:lumMod val="95000"/>
                      </a:srgbClr>
                    </a:solidFill>
                    <a:prstDash val="solid"/>
                  </a:ln>
                  <a:effectLst/>
                </p:spPr>
                <p:txBody>
                  <a:bodyPr rtlCol="0" anchor="ctr"/>
                  <a:p>
                    <a:pPr algn="ctr" fontAlgn="auto">
                      <a:spcBef>
                        <a:spcPts val="0"/>
                      </a:spcBef>
                      <a:spcAft>
                        <a:spcPts val="0"/>
                      </a:spcAft>
                      <a:defRPr/>
                    </a:pPr>
                    <a:endParaRPr lang="en-US" sz="1800" kern="0">
                      <a:solidFill>
                        <a:srgbClr val="FFFFFF"/>
                      </a:solidFill>
                      <a:latin typeface="Arial" panose="020B0604020202020204"/>
                      <a:ea typeface="宋体" panose="02010600030101010101" pitchFamily="2" charset="-122"/>
                    </a:endParaRPr>
                  </a:p>
                </p:txBody>
              </p:sp>
              <p:sp>
                <p:nvSpPr>
                  <p:cNvPr id="50" name="矩形 49"/>
                  <p:cNvSpPr/>
                  <p:nvPr/>
                </p:nvSpPr>
                <p:spPr>
                  <a:xfrm>
                    <a:off x="5108525" y="1398712"/>
                    <a:ext cx="180000" cy="180000"/>
                  </a:xfrm>
                  <a:prstGeom prst="rect">
                    <a:avLst/>
                  </a:prstGeom>
                  <a:solidFill>
                    <a:srgbClr val="00B050"/>
                  </a:solidFill>
                  <a:ln w="25400" cap="flat" cmpd="sng" algn="ctr">
                    <a:solidFill>
                      <a:srgbClr val="FFFFFF">
                        <a:lumMod val="95000"/>
                      </a:srgbClr>
                    </a:solidFill>
                    <a:prstDash val="solid"/>
                  </a:ln>
                  <a:effectLst/>
                </p:spPr>
                <p:txBody>
                  <a:bodyPr rtlCol="0" anchor="ctr"/>
                  <a:p>
                    <a:pPr algn="ctr" fontAlgn="auto">
                      <a:spcBef>
                        <a:spcPts val="0"/>
                      </a:spcBef>
                      <a:spcAft>
                        <a:spcPts val="0"/>
                      </a:spcAft>
                      <a:defRPr/>
                    </a:pPr>
                    <a:endParaRPr lang="en-US" sz="1800" kern="0">
                      <a:solidFill>
                        <a:srgbClr val="FFFFFF"/>
                      </a:solidFill>
                      <a:latin typeface="Arial" panose="020B0604020202020204"/>
                      <a:ea typeface="宋体" panose="02010600030101010101" pitchFamily="2" charset="-122"/>
                    </a:endParaRPr>
                  </a:p>
                </p:txBody>
              </p:sp>
              <p:sp>
                <p:nvSpPr>
                  <p:cNvPr id="51" name="矩形 50"/>
                  <p:cNvSpPr/>
                  <p:nvPr/>
                </p:nvSpPr>
                <p:spPr>
                  <a:xfrm>
                    <a:off x="9004047" y="938053"/>
                    <a:ext cx="180000" cy="180000"/>
                  </a:xfrm>
                  <a:prstGeom prst="rect">
                    <a:avLst/>
                  </a:prstGeom>
                  <a:noFill/>
                  <a:ln w="19050" cap="flat" cmpd="sng" algn="ctr">
                    <a:solidFill>
                      <a:srgbClr val="FFFFFF">
                        <a:lumMod val="95000"/>
                      </a:srgbClr>
                    </a:solidFill>
                    <a:prstDash val="solid"/>
                  </a:ln>
                  <a:effectLst/>
                </p:spPr>
                <p:txBody>
                  <a:bodyPr rtlCol="0" anchor="ctr"/>
                  <a:p>
                    <a:pPr algn="ctr" fontAlgn="auto">
                      <a:spcBef>
                        <a:spcPts val="0"/>
                      </a:spcBef>
                      <a:spcAft>
                        <a:spcPts val="0"/>
                      </a:spcAft>
                      <a:defRPr/>
                    </a:pPr>
                    <a:r>
                      <a:rPr lang="en-US" sz="1050" kern="0" dirty="0">
                        <a:solidFill>
                          <a:srgbClr val="2D2D8A">
                            <a:lumMod val="75000"/>
                          </a:srgbClr>
                        </a:solidFill>
                        <a:latin typeface="宋体" panose="02010600030101010101" pitchFamily="2" charset="-122"/>
                        <a:ea typeface="宋体" panose="02010600030101010101" pitchFamily="2" charset="-122"/>
                      </a:rPr>
                      <a:t>1</a:t>
                    </a:r>
                    <a:endParaRPr lang="en-US" sz="1050" kern="0" dirty="0">
                      <a:solidFill>
                        <a:srgbClr val="2D2D8A">
                          <a:lumMod val="75000"/>
                        </a:srgbClr>
                      </a:solidFill>
                      <a:latin typeface="宋体" panose="02010600030101010101" pitchFamily="2" charset="-122"/>
                      <a:ea typeface="宋体" panose="02010600030101010101" pitchFamily="2" charset="-122"/>
                    </a:endParaRPr>
                  </a:p>
                </p:txBody>
              </p:sp>
              <p:sp>
                <p:nvSpPr>
                  <p:cNvPr id="52" name="矩形 51"/>
                  <p:cNvSpPr/>
                  <p:nvPr/>
                </p:nvSpPr>
                <p:spPr>
                  <a:xfrm>
                    <a:off x="8783497" y="938053"/>
                    <a:ext cx="180000" cy="180000"/>
                  </a:xfrm>
                  <a:prstGeom prst="rect">
                    <a:avLst/>
                  </a:prstGeom>
                  <a:noFill/>
                  <a:ln w="19050" cap="flat" cmpd="sng" algn="ctr">
                    <a:solidFill>
                      <a:srgbClr val="FFFFFF">
                        <a:lumMod val="95000"/>
                      </a:srgbClr>
                    </a:solidFill>
                    <a:prstDash val="solid"/>
                  </a:ln>
                  <a:effectLst/>
                </p:spPr>
                <p:txBody>
                  <a:bodyPr rtlCol="0" anchor="ctr"/>
                  <a:p>
                    <a:pPr algn="ctr" fontAlgn="auto">
                      <a:spcBef>
                        <a:spcPts val="0"/>
                      </a:spcBef>
                      <a:spcAft>
                        <a:spcPts val="0"/>
                      </a:spcAft>
                      <a:defRPr/>
                    </a:pPr>
                    <a:r>
                      <a:rPr lang="en-US" sz="1050" kern="0" dirty="0">
                        <a:solidFill>
                          <a:srgbClr val="2D2D8A">
                            <a:lumMod val="75000"/>
                          </a:srgbClr>
                        </a:solidFill>
                        <a:latin typeface="宋体" panose="02010600030101010101" pitchFamily="2" charset="-122"/>
                        <a:ea typeface="宋体" panose="02010600030101010101" pitchFamily="2" charset="-122"/>
                      </a:rPr>
                      <a:t>2</a:t>
                    </a:r>
                    <a:endParaRPr lang="en-US" sz="1050" kern="0" dirty="0">
                      <a:solidFill>
                        <a:srgbClr val="2D2D8A">
                          <a:lumMod val="75000"/>
                        </a:srgbClr>
                      </a:solidFill>
                      <a:latin typeface="宋体" panose="02010600030101010101" pitchFamily="2" charset="-122"/>
                      <a:ea typeface="宋体" panose="02010600030101010101" pitchFamily="2" charset="-122"/>
                    </a:endParaRPr>
                  </a:p>
                </p:txBody>
              </p:sp>
              <p:sp>
                <p:nvSpPr>
                  <p:cNvPr id="53" name="矩形 52"/>
                  <p:cNvSpPr/>
                  <p:nvPr/>
                </p:nvSpPr>
                <p:spPr>
                  <a:xfrm>
                    <a:off x="8562949" y="938053"/>
                    <a:ext cx="180000" cy="180000"/>
                  </a:xfrm>
                  <a:prstGeom prst="rect">
                    <a:avLst/>
                  </a:prstGeom>
                  <a:noFill/>
                  <a:ln w="19050" cap="flat" cmpd="sng" algn="ctr">
                    <a:solidFill>
                      <a:srgbClr val="FFFFFF">
                        <a:lumMod val="95000"/>
                      </a:srgbClr>
                    </a:solidFill>
                    <a:prstDash val="solid"/>
                  </a:ln>
                  <a:effectLst/>
                </p:spPr>
                <p:txBody>
                  <a:bodyPr rtlCol="0" anchor="ctr"/>
                  <a:p>
                    <a:pPr algn="ctr" fontAlgn="auto">
                      <a:spcBef>
                        <a:spcPts val="0"/>
                      </a:spcBef>
                      <a:spcAft>
                        <a:spcPts val="0"/>
                      </a:spcAft>
                      <a:defRPr/>
                    </a:pPr>
                    <a:r>
                      <a:rPr lang="en-US" sz="1050" kern="0" dirty="0">
                        <a:solidFill>
                          <a:srgbClr val="2D2D8A">
                            <a:lumMod val="75000"/>
                          </a:srgbClr>
                        </a:solidFill>
                        <a:latin typeface="宋体" panose="02010600030101010101" pitchFamily="2" charset="-122"/>
                        <a:ea typeface="宋体" panose="02010600030101010101" pitchFamily="2" charset="-122"/>
                      </a:rPr>
                      <a:t>4</a:t>
                    </a:r>
                    <a:endParaRPr lang="en-US" sz="1050" kern="0" dirty="0">
                      <a:solidFill>
                        <a:srgbClr val="2D2D8A">
                          <a:lumMod val="75000"/>
                        </a:srgbClr>
                      </a:solidFill>
                      <a:latin typeface="宋体" panose="02010600030101010101" pitchFamily="2" charset="-122"/>
                      <a:ea typeface="宋体" panose="02010600030101010101" pitchFamily="2" charset="-122"/>
                    </a:endParaRPr>
                  </a:p>
                </p:txBody>
              </p:sp>
              <p:sp>
                <p:nvSpPr>
                  <p:cNvPr id="54" name="矩形 53"/>
                  <p:cNvSpPr/>
                  <p:nvPr/>
                </p:nvSpPr>
                <p:spPr>
                  <a:xfrm>
                    <a:off x="8342401" y="938053"/>
                    <a:ext cx="180000" cy="180000"/>
                  </a:xfrm>
                  <a:prstGeom prst="rect">
                    <a:avLst/>
                  </a:prstGeom>
                  <a:noFill/>
                  <a:ln w="19050" cap="flat" cmpd="sng" algn="ctr">
                    <a:solidFill>
                      <a:srgbClr val="FFFFFF">
                        <a:lumMod val="95000"/>
                      </a:srgbClr>
                    </a:solidFill>
                    <a:prstDash val="solid"/>
                  </a:ln>
                  <a:effectLst/>
                </p:spPr>
                <p:txBody>
                  <a:bodyPr rtlCol="0" anchor="ctr"/>
                  <a:p>
                    <a:pPr algn="ctr" fontAlgn="auto">
                      <a:spcBef>
                        <a:spcPts val="0"/>
                      </a:spcBef>
                      <a:spcAft>
                        <a:spcPts val="0"/>
                      </a:spcAft>
                      <a:defRPr/>
                    </a:pPr>
                    <a:r>
                      <a:rPr lang="en-US" sz="1050" kern="0" dirty="0">
                        <a:solidFill>
                          <a:srgbClr val="2D2D8A">
                            <a:lumMod val="75000"/>
                          </a:srgbClr>
                        </a:solidFill>
                        <a:latin typeface="宋体" panose="02010600030101010101" pitchFamily="2" charset="-122"/>
                        <a:ea typeface="宋体" panose="02010600030101010101" pitchFamily="2" charset="-122"/>
                      </a:rPr>
                      <a:t>5</a:t>
                    </a:r>
                    <a:endParaRPr lang="en-US" sz="1050" kern="0" dirty="0">
                      <a:solidFill>
                        <a:srgbClr val="2D2D8A">
                          <a:lumMod val="75000"/>
                        </a:srgbClr>
                      </a:solidFill>
                      <a:latin typeface="宋体" panose="02010600030101010101" pitchFamily="2" charset="-122"/>
                      <a:ea typeface="宋体" panose="02010600030101010101" pitchFamily="2" charset="-122"/>
                    </a:endParaRPr>
                  </a:p>
                </p:txBody>
              </p:sp>
              <p:sp>
                <p:nvSpPr>
                  <p:cNvPr id="55" name="矩形 54"/>
                  <p:cNvSpPr/>
                  <p:nvPr/>
                </p:nvSpPr>
                <p:spPr>
                  <a:xfrm>
                    <a:off x="7717787" y="988193"/>
                    <a:ext cx="180000" cy="180000"/>
                  </a:xfrm>
                  <a:prstGeom prst="rect">
                    <a:avLst/>
                  </a:prstGeom>
                  <a:solidFill>
                    <a:srgbClr val="00B050"/>
                  </a:solidFill>
                  <a:ln w="25400" cap="flat" cmpd="sng" algn="ctr">
                    <a:solidFill>
                      <a:srgbClr val="FFFFFF">
                        <a:lumMod val="95000"/>
                      </a:srgbClr>
                    </a:solidFill>
                    <a:prstDash val="solid"/>
                  </a:ln>
                  <a:effectLst/>
                </p:spPr>
                <p:txBody>
                  <a:bodyPr rtlCol="0" anchor="ctr"/>
                  <a:p>
                    <a:pPr algn="ctr" fontAlgn="auto">
                      <a:spcBef>
                        <a:spcPts val="0"/>
                      </a:spcBef>
                      <a:spcAft>
                        <a:spcPts val="0"/>
                      </a:spcAft>
                      <a:defRPr/>
                    </a:pPr>
                    <a:endParaRPr lang="en-US" sz="1050" kern="0">
                      <a:solidFill>
                        <a:srgbClr val="FFFFFF"/>
                      </a:solidFill>
                      <a:latin typeface="Arial" panose="020B0604020202020204"/>
                      <a:ea typeface="宋体" panose="02010600030101010101" pitchFamily="2" charset="-122"/>
                    </a:endParaRPr>
                  </a:p>
                </p:txBody>
              </p:sp>
              <p:sp>
                <p:nvSpPr>
                  <p:cNvPr id="56" name="下箭头 55"/>
                  <p:cNvSpPr/>
                  <p:nvPr/>
                </p:nvSpPr>
                <p:spPr>
                  <a:xfrm>
                    <a:off x="8562949" y="1147902"/>
                    <a:ext cx="172989" cy="216024"/>
                  </a:xfrm>
                  <a:prstGeom prst="downArrow">
                    <a:avLst/>
                  </a:prstGeom>
                  <a:noFill/>
                  <a:ln w="25400" cap="flat" cmpd="sng" algn="ctr">
                    <a:solidFill>
                      <a:srgbClr val="FFFFFF">
                        <a:lumMod val="95000"/>
                      </a:srgbClr>
                    </a:solidFill>
                    <a:prstDash val="solid"/>
                  </a:ln>
                  <a:effectLst/>
                </p:spPr>
                <p:txBody>
                  <a:bodyPr rtlCol="0" anchor="ctr"/>
                  <a:p>
                    <a:pPr algn="ctr" fontAlgn="auto">
                      <a:spcBef>
                        <a:spcPts val="0"/>
                      </a:spcBef>
                      <a:spcAft>
                        <a:spcPts val="0"/>
                      </a:spcAft>
                      <a:defRPr/>
                    </a:pPr>
                    <a:endParaRPr lang="en-US" sz="1800" kern="0">
                      <a:solidFill>
                        <a:srgbClr val="FFFFFF"/>
                      </a:solidFill>
                      <a:latin typeface="Arial" panose="020B0604020202020204"/>
                      <a:ea typeface="宋体" panose="02010600030101010101" pitchFamily="2" charset="-122"/>
                    </a:endParaRPr>
                  </a:p>
                </p:txBody>
              </p:sp>
              <p:sp>
                <p:nvSpPr>
                  <p:cNvPr id="57" name="矩形 56"/>
                  <p:cNvSpPr/>
                  <p:nvPr/>
                </p:nvSpPr>
                <p:spPr>
                  <a:xfrm>
                    <a:off x="3003631" y="960612"/>
                    <a:ext cx="1152000" cy="396000"/>
                  </a:xfrm>
                  <a:prstGeom prst="rect">
                    <a:avLst/>
                  </a:prstGeom>
                  <a:solidFill>
                    <a:srgbClr val="2D2D8A">
                      <a:lumMod val="40000"/>
                      <a:lumOff val="60000"/>
                    </a:srgbClr>
                  </a:solidFill>
                  <a:ln w="15875" cap="flat" cmpd="sng" algn="ctr">
                    <a:solidFill>
                      <a:srgbClr val="FFFFFF">
                        <a:lumMod val="95000"/>
                      </a:srgbClr>
                    </a:solidFill>
                    <a:prstDash val="sysDash"/>
                  </a:ln>
                  <a:effectLst/>
                </p:spPr>
                <p:txBody>
                  <a:bodyPr rtlCol="0" anchor="ctr"/>
                  <a:p>
                    <a:pPr algn="ctr" fontAlgn="auto">
                      <a:spcBef>
                        <a:spcPts val="0"/>
                      </a:spcBef>
                      <a:spcAft>
                        <a:spcPts val="0"/>
                      </a:spcAft>
                      <a:defRPr/>
                    </a:pPr>
                    <a:r>
                      <a:rPr lang="en-US" altLang="zh-CN" sz="1200" kern="0" dirty="0" smtClean="0">
                        <a:solidFill>
                          <a:srgbClr val="002060"/>
                        </a:solidFill>
                        <a:latin typeface="Arial" panose="020B0604020202020204"/>
                        <a:ea typeface="宋体" panose="02010600030101010101" pitchFamily="2" charset="-122"/>
                      </a:rPr>
                      <a:t>I/O stream</a:t>
                    </a:r>
                    <a:endParaRPr lang="en-US" sz="1200" kern="0" dirty="0">
                      <a:solidFill>
                        <a:srgbClr val="002060"/>
                      </a:solidFill>
                      <a:latin typeface="Arial" panose="020B0604020202020204"/>
                      <a:ea typeface="宋体" panose="02010600030101010101" pitchFamily="2" charset="-122"/>
                    </a:endParaRPr>
                  </a:p>
                </p:txBody>
              </p:sp>
            </p:grpSp>
            <p:pic>
              <p:nvPicPr>
                <p:cNvPr id="37" name="图片 36"/>
                <p:cNvPicPr>
                  <a:picLocks noChangeAspect="1"/>
                </p:cNvPicPr>
                <p:nvPr/>
              </p:nvPicPr>
              <p:blipFill>
                <a:blip r:embed="rId2"/>
                <a:stretch>
                  <a:fillRect/>
                </a:stretch>
              </p:blipFill>
              <p:spPr>
                <a:xfrm>
                  <a:off x="4941703" y="4123230"/>
                  <a:ext cx="554907" cy="377006"/>
                </a:xfrm>
                <a:prstGeom prst="rect">
                  <a:avLst/>
                </a:prstGeom>
              </p:spPr>
            </p:pic>
            <p:pic>
              <p:nvPicPr>
                <p:cNvPr id="38" name="图片 37"/>
                <p:cNvPicPr>
                  <a:picLocks noChangeAspect="1"/>
                </p:cNvPicPr>
                <p:nvPr/>
              </p:nvPicPr>
              <p:blipFill>
                <a:blip r:embed="rId2"/>
                <a:stretch>
                  <a:fillRect/>
                </a:stretch>
              </p:blipFill>
              <p:spPr>
                <a:xfrm>
                  <a:off x="10855028" y="4176217"/>
                  <a:ext cx="554907" cy="377006"/>
                </a:xfrm>
                <a:prstGeom prst="rect">
                  <a:avLst/>
                </a:prstGeom>
              </p:spPr>
            </p:pic>
            <p:pic>
              <p:nvPicPr>
                <p:cNvPr id="39" name="图片 38"/>
                <p:cNvPicPr>
                  <a:picLocks noChangeAspect="1"/>
                </p:cNvPicPr>
                <p:nvPr/>
              </p:nvPicPr>
              <p:blipFill>
                <a:blip r:embed="rId3"/>
                <a:stretch>
                  <a:fillRect/>
                </a:stretch>
              </p:blipFill>
              <p:spPr>
                <a:xfrm>
                  <a:off x="4971707" y="4488712"/>
                  <a:ext cx="586791" cy="235688"/>
                </a:xfrm>
                <a:prstGeom prst="rect">
                  <a:avLst/>
                </a:prstGeom>
              </p:spPr>
            </p:pic>
            <p:pic>
              <p:nvPicPr>
                <p:cNvPr id="40" name="图片 39"/>
                <p:cNvPicPr>
                  <a:picLocks noChangeAspect="1"/>
                </p:cNvPicPr>
                <p:nvPr/>
              </p:nvPicPr>
              <p:blipFill>
                <a:blip r:embed="rId3"/>
                <a:stretch>
                  <a:fillRect/>
                </a:stretch>
              </p:blipFill>
              <p:spPr>
                <a:xfrm>
                  <a:off x="10890563" y="4575597"/>
                  <a:ext cx="482276" cy="193709"/>
                </a:xfrm>
                <a:prstGeom prst="rect">
                  <a:avLst/>
                </a:prstGeom>
              </p:spPr>
            </p:pic>
            <p:pic>
              <p:nvPicPr>
                <p:cNvPr id="41" name="图片 40"/>
                <p:cNvPicPr>
                  <a:picLocks noChangeAspect="1"/>
                </p:cNvPicPr>
                <p:nvPr/>
              </p:nvPicPr>
              <p:blipFill>
                <a:blip r:embed="rId3"/>
                <a:stretch>
                  <a:fillRect/>
                </a:stretch>
              </p:blipFill>
              <p:spPr>
                <a:xfrm>
                  <a:off x="6649344" y="3837227"/>
                  <a:ext cx="482276" cy="193709"/>
                </a:xfrm>
                <a:prstGeom prst="rect">
                  <a:avLst/>
                </a:prstGeom>
              </p:spPr>
            </p:pic>
            <p:pic>
              <p:nvPicPr>
                <p:cNvPr id="42" name="图片 41"/>
                <p:cNvPicPr>
                  <a:picLocks noChangeAspect="1"/>
                </p:cNvPicPr>
                <p:nvPr/>
              </p:nvPicPr>
              <p:blipFill>
                <a:blip r:embed="rId3"/>
                <a:stretch>
                  <a:fillRect/>
                </a:stretch>
              </p:blipFill>
              <p:spPr>
                <a:xfrm>
                  <a:off x="9812499" y="3812876"/>
                  <a:ext cx="324000" cy="130136"/>
                </a:xfrm>
                <a:prstGeom prst="rect">
                  <a:avLst/>
                </a:prstGeom>
              </p:spPr>
            </p:pic>
            <p:pic>
              <p:nvPicPr>
                <p:cNvPr id="43" name="图片 42"/>
                <p:cNvPicPr/>
                <p:nvPr/>
              </p:nvPicPr>
              <p:blipFill>
                <a:blip r:embed="rId3"/>
                <a:stretch>
                  <a:fillRect/>
                </a:stretch>
              </p:blipFill>
              <p:spPr>
                <a:xfrm>
                  <a:off x="9723424" y="4457139"/>
                  <a:ext cx="1021200" cy="123835"/>
                </a:xfrm>
                <a:prstGeom prst="rect">
                  <a:avLst/>
                </a:prstGeom>
              </p:spPr>
            </p:pic>
            <p:pic>
              <p:nvPicPr>
                <p:cNvPr id="44" name="图片 43"/>
                <p:cNvPicPr/>
                <p:nvPr/>
              </p:nvPicPr>
              <p:blipFill>
                <a:blip r:embed="rId3"/>
                <a:stretch>
                  <a:fillRect/>
                </a:stretch>
              </p:blipFill>
              <p:spPr>
                <a:xfrm>
                  <a:off x="6365281" y="4472975"/>
                  <a:ext cx="792000" cy="108000"/>
                </a:xfrm>
                <a:prstGeom prst="rect">
                  <a:avLst/>
                </a:prstGeom>
              </p:spPr>
            </p:pic>
          </p:grpSp>
          <p:sp>
            <p:nvSpPr>
              <p:cNvPr id="32" name="文本框 31"/>
              <p:cNvSpPr txBox="1"/>
              <p:nvPr/>
            </p:nvSpPr>
            <p:spPr>
              <a:xfrm>
                <a:off x="6403336" y="4462409"/>
                <a:ext cx="1030719" cy="166591"/>
              </a:xfrm>
              <a:prstGeom prst="rect">
                <a:avLst/>
              </a:prstGeom>
              <a:noFill/>
              <a:ln>
                <a:noFill/>
              </a:ln>
            </p:spPr>
            <p:txBody>
              <a:bodyPr wrap="square" rtlCol="0">
                <a:spAutoFit/>
              </a:bodyPr>
              <a:p>
                <a:pPr fontAlgn="auto">
                  <a:spcBef>
                    <a:spcPts val="0"/>
                  </a:spcBef>
                  <a:spcAft>
                    <a:spcPts val="0"/>
                  </a:spcAft>
                  <a:defRPr/>
                </a:pPr>
                <a:r>
                  <a:rPr lang="en-US" altLang="zh-CN" sz="1100">
                    <a:sym typeface="+mn-ea"/>
                  </a:rPr>
                  <a:t>Frame Replication</a:t>
                </a:r>
                <a:endParaRPr lang="en-US" sz="1100" b="1" kern="0" dirty="0">
                  <a:solidFill>
                    <a:srgbClr val="C00000"/>
                  </a:solidFill>
                  <a:latin typeface="Arial" panose="020B0604020202020204"/>
                  <a:ea typeface="微软雅黑" panose="020B0503020204020204" charset="-122"/>
                </a:endParaRPr>
              </a:p>
            </p:txBody>
          </p:sp>
          <p:sp>
            <p:nvSpPr>
              <p:cNvPr id="34" name="矩形 33"/>
              <p:cNvSpPr/>
              <p:nvPr/>
            </p:nvSpPr>
            <p:spPr>
              <a:xfrm>
                <a:off x="7121957" y="4591303"/>
                <a:ext cx="579850" cy="147087"/>
              </a:xfrm>
              <a:prstGeom prst="rect">
                <a:avLst/>
              </a:prstGeom>
            </p:spPr>
            <p:txBody>
              <a:bodyPr wrap="square">
                <a:spAutoFit/>
              </a:bodyPr>
              <a:p>
                <a:pPr algn="l">
                  <a:defRPr/>
                </a:pPr>
                <a:r>
                  <a:rPr lang="en-US" altLang="zh-CN" sz="900" b="1" kern="0" dirty="0">
                    <a:solidFill>
                      <a:srgbClr val="B2B2B2">
                        <a:lumMod val="50000"/>
                      </a:srgbClr>
                    </a:solidFill>
                    <a:latin typeface="微软雅黑" panose="020B0503020204020204" charset="-122"/>
                    <a:ea typeface="微软雅黑" panose="020B0503020204020204" charset="-122"/>
                    <a:cs typeface="Arial" panose="020B0604020202020204" pitchFamily="34" charset="0"/>
                    <a:sym typeface="+mn-ea"/>
                  </a:rPr>
                  <a:t>stream2</a:t>
                </a:r>
                <a:endParaRPr lang="zh-CN" altLang="en-US" sz="900" kern="0" dirty="0">
                  <a:solidFill>
                    <a:srgbClr val="000000"/>
                  </a:solidFill>
                  <a:latin typeface="微软雅黑" panose="020B0503020204020204" charset="-122"/>
                  <a:ea typeface="微软雅黑" panose="020B0503020204020204" charset="-122"/>
                </a:endParaRPr>
              </a:p>
            </p:txBody>
          </p:sp>
          <p:sp>
            <p:nvSpPr>
              <p:cNvPr id="35" name="矩形 34"/>
              <p:cNvSpPr/>
              <p:nvPr/>
            </p:nvSpPr>
            <p:spPr>
              <a:xfrm>
                <a:off x="7144400" y="3703885"/>
                <a:ext cx="579850" cy="147087"/>
              </a:xfrm>
              <a:prstGeom prst="rect">
                <a:avLst/>
              </a:prstGeom>
            </p:spPr>
            <p:txBody>
              <a:bodyPr wrap="square">
                <a:spAutoFit/>
              </a:bodyPr>
              <a:p>
                <a:pPr>
                  <a:defRPr/>
                </a:pPr>
                <a:r>
                  <a:rPr lang="en-US" altLang="zh-CN" sz="900" b="1" kern="0" dirty="0">
                    <a:solidFill>
                      <a:srgbClr val="B2B2B2">
                        <a:lumMod val="50000"/>
                      </a:srgbClr>
                    </a:solidFill>
                    <a:latin typeface="微软雅黑" panose="020B0503020204020204" charset="-122"/>
                    <a:ea typeface="微软雅黑" panose="020B0503020204020204" charset="-122"/>
                    <a:cs typeface="Arial" panose="020B0604020202020204" pitchFamily="34" charset="0"/>
                  </a:rPr>
                  <a:t>stream1</a:t>
                </a:r>
                <a:endParaRPr lang="zh-CN" altLang="en-US" sz="900" kern="0" dirty="0">
                  <a:solidFill>
                    <a:srgbClr val="000000"/>
                  </a:solidFill>
                  <a:latin typeface="微软雅黑" panose="020B0503020204020204" charset="-122"/>
                  <a:ea typeface="微软雅黑" panose="020B0503020204020204" charset="-122"/>
                </a:endParaRPr>
              </a:p>
            </p:txBody>
          </p:sp>
        </p:grpSp>
        <p:sp>
          <p:nvSpPr>
            <p:cNvPr id="10" name="文本框 9"/>
            <p:cNvSpPr txBox="1"/>
            <p:nvPr/>
          </p:nvSpPr>
          <p:spPr>
            <a:xfrm>
              <a:off x="10295" y="8437"/>
              <a:ext cx="1822" cy="314"/>
            </a:xfrm>
            <a:prstGeom prst="rect">
              <a:avLst/>
            </a:prstGeom>
            <a:noFill/>
            <a:ln>
              <a:noFill/>
            </a:ln>
          </p:spPr>
          <p:txBody>
            <a:bodyPr wrap="square" rtlCol="0">
              <a:spAutoFit/>
            </a:bodyPr>
            <a:p>
              <a:pPr fontAlgn="auto">
                <a:spcBef>
                  <a:spcPts val="0"/>
                </a:spcBef>
                <a:spcAft>
                  <a:spcPts val="0"/>
                </a:spcAft>
                <a:defRPr/>
              </a:pPr>
              <a:r>
                <a:rPr lang="en-US" altLang="zh-CN" sz="1100">
                  <a:sym typeface="+mn-ea"/>
                </a:rPr>
                <a:t>Frame </a:t>
              </a:r>
              <a:r>
                <a:rPr lang="en-US" altLang="zh-CN" sz="1100">
                  <a:sym typeface="+mn-ea"/>
                </a:rPr>
                <a:t>Elimination</a:t>
              </a:r>
              <a:endParaRPr lang="en-US" sz="1100" b="1" kern="0" dirty="0">
                <a:solidFill>
                  <a:srgbClr val="C00000"/>
                </a:solidFill>
                <a:latin typeface="Arial" panose="020B0604020202020204"/>
                <a:ea typeface="微软雅黑" panose="020B0503020204020204" charset="-122"/>
              </a:endParaRPr>
            </a:p>
          </p:txBody>
        </p:sp>
        <p:sp>
          <p:nvSpPr>
            <p:cNvPr id="134" name="椭圆 133"/>
            <p:cNvSpPr/>
            <p:nvPr/>
          </p:nvSpPr>
          <p:spPr>
            <a:xfrm>
              <a:off x="5698" y="7877"/>
              <a:ext cx="287" cy="26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p>
          </p:txBody>
        </p:sp>
        <p:sp>
          <p:nvSpPr>
            <p:cNvPr id="135" name="椭圆 134"/>
            <p:cNvSpPr/>
            <p:nvPr/>
          </p:nvSpPr>
          <p:spPr>
            <a:xfrm>
              <a:off x="10812" y="7877"/>
              <a:ext cx="287" cy="26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p>
          </p:txBody>
        </p:sp>
      </p:grpSp>
      <p:graphicFrame>
        <p:nvGraphicFramePr>
          <p:cNvPr id="146" name="表格 5"/>
          <p:cNvGraphicFramePr>
            <a:graphicFrameLocks noGrp="1"/>
          </p:cNvGraphicFramePr>
          <p:nvPr/>
        </p:nvGraphicFramePr>
        <p:xfrm>
          <a:off x="9523026" y="3675509"/>
          <a:ext cx="2195305" cy="2148840"/>
        </p:xfrm>
        <a:graphic>
          <a:graphicData uri="http://schemas.openxmlformats.org/drawingml/2006/table">
            <a:tbl>
              <a:tblPr firstRow="1" bandRow="1">
                <a:tableStyleId>{5940675A-B579-460E-94D1-54222C63F5DA}</a:tableStyleId>
              </a:tblPr>
              <a:tblGrid>
                <a:gridCol w="1324610"/>
                <a:gridCol w="444367"/>
                <a:gridCol w="426328"/>
              </a:tblGrid>
              <a:tr h="187221">
                <a:tc>
                  <a:txBody>
                    <a:bodyPr/>
                    <a:lstStyle/>
                    <a:p>
                      <a:pPr algn="ctr"/>
                      <a:r>
                        <a:rPr lang="en-US" altLang="zh-CN" sz="800" dirty="0"/>
                        <a:t>Destination MAC address</a:t>
                      </a:r>
                      <a:endParaRPr lang="zh-CN" altLang="en-US" sz="800"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altLang="zh-CN" sz="800" dirty="0"/>
                        <a:t>0</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altLang="zh-CN" sz="800" dirty="0"/>
                        <a:t>6</a:t>
                      </a:r>
                      <a:endParaRPr lang="zh-CN" altLang="en-US" sz="800" dirty="0"/>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r>
              <a:tr h="187221">
                <a:tc>
                  <a:txBody>
                    <a:bodyPr/>
                    <a:lstStyle/>
                    <a:p>
                      <a:pPr algn="ctr"/>
                      <a:r>
                        <a:rPr lang="en-US" altLang="zh-CN" sz="800" dirty="0"/>
                        <a:t>Source MAC address</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6</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6</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800" dirty="0"/>
                        <a:t>C-TAG </a:t>
                      </a:r>
                      <a:r>
                        <a:rPr lang="en-US" altLang="zh-CN" sz="800" dirty="0" err="1"/>
                        <a:t>EtherType</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12</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2</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800" dirty="0" err="1"/>
                        <a:t>Priority,DE,VLAN</a:t>
                      </a:r>
                      <a:r>
                        <a:rPr lang="en-US" altLang="zh-CN" sz="800" dirty="0"/>
                        <a:t> ID</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14</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2</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800" dirty="0"/>
                        <a:t>R-TAG </a:t>
                      </a:r>
                      <a:r>
                        <a:rPr lang="en-US" altLang="zh-CN" sz="800" dirty="0" err="1"/>
                        <a:t>EtherType</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16</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2</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800" dirty="0"/>
                        <a:t>Reserved</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18</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2</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900" b="1" dirty="0">
                          <a:solidFill>
                            <a:srgbClr val="FF0000"/>
                          </a:solidFill>
                        </a:rPr>
                        <a:t>Sequence number</a:t>
                      </a:r>
                      <a:endParaRPr lang="zh-CN" altLang="en-US" sz="900" b="1" dirty="0">
                        <a:solidFill>
                          <a:srgbClr val="FF0000"/>
                        </a:solidFill>
                      </a:endParaRPr>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20</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2</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800" dirty="0"/>
                        <a:t>Payload Length/</a:t>
                      </a:r>
                      <a:r>
                        <a:rPr lang="en-US" altLang="zh-CN" sz="800" dirty="0" err="1"/>
                        <a:t>EtherType</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22</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2</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800" dirty="0"/>
                        <a:t>Data</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24</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26+n</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187221">
                <a:tc>
                  <a:txBody>
                    <a:bodyPr/>
                    <a:lstStyle/>
                    <a:p>
                      <a:pPr algn="ctr"/>
                      <a:r>
                        <a:rPr lang="en-US" altLang="zh-CN" sz="800" dirty="0"/>
                        <a:t>Frame Check Sequence</a:t>
                      </a:r>
                      <a:endParaRPr lang="zh-CN" altLang="en-US" sz="800" dirty="0"/>
                    </a:p>
                  </a:txBody>
                  <a:tcPr anchor="ctr">
                    <a:lnR w="12700" cap="flat" cmpd="sng" algn="ctr">
                      <a:solidFill>
                        <a:schemeClr val="tx1"/>
                      </a:solidFill>
                      <a:prstDash val="solid"/>
                      <a:round/>
                      <a:headEnd type="none" w="med" len="med"/>
                      <a:tailEnd type="none" w="med" len="med"/>
                    </a:lnR>
                  </a:tcPr>
                </a:tc>
                <a:tc>
                  <a:txBody>
                    <a:bodyPr/>
                    <a:lstStyle/>
                    <a:p>
                      <a:pPr algn="ctr"/>
                      <a:r>
                        <a:rPr lang="en-US" altLang="zh-CN" sz="800" dirty="0"/>
                        <a:t>24+n</a:t>
                      </a:r>
                      <a:endParaRPr lang="zh-CN" altLang="en-US" sz="800" dirty="0"/>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sz="800" dirty="0"/>
                        <a:t>4</a:t>
                      </a:r>
                      <a:endParaRPr lang="zh-CN" altLang="en-US" sz="8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pSp>
        <p:nvGrpSpPr>
          <p:cNvPr id="147" name="组合 146"/>
          <p:cNvGrpSpPr/>
          <p:nvPr/>
        </p:nvGrpSpPr>
        <p:grpSpPr>
          <a:xfrm>
            <a:off x="9883066" y="3459485"/>
            <a:ext cx="1833135" cy="230832"/>
            <a:chOff x="1062005" y="3174879"/>
            <a:chExt cx="1833135" cy="230832"/>
          </a:xfrm>
        </p:grpSpPr>
        <p:sp>
          <p:nvSpPr>
            <p:cNvPr id="148" name="文本框 147"/>
            <p:cNvSpPr txBox="1"/>
            <p:nvPr/>
          </p:nvSpPr>
          <p:spPr>
            <a:xfrm>
              <a:off x="1062005" y="3174879"/>
              <a:ext cx="432000" cy="230832"/>
            </a:xfrm>
            <a:prstGeom prst="rect">
              <a:avLst/>
            </a:prstGeom>
            <a:noFill/>
          </p:spPr>
          <p:txBody>
            <a:bodyPr wrap="square" rtlCol="0">
              <a:spAutoFit/>
            </a:bodyPr>
            <a:lstStyle/>
            <a:p>
              <a:pPr algn="ctr"/>
              <a:r>
                <a:rPr lang="en-US" altLang="zh-CN" sz="900" b="1" dirty="0"/>
                <a:t>Field</a:t>
              </a:r>
              <a:endParaRPr lang="zh-CN" altLang="en-US" sz="900" b="1" dirty="0"/>
            </a:p>
          </p:txBody>
        </p:sp>
        <p:sp>
          <p:nvSpPr>
            <p:cNvPr id="149" name="文本框 148"/>
            <p:cNvSpPr txBox="1"/>
            <p:nvPr/>
          </p:nvSpPr>
          <p:spPr>
            <a:xfrm>
              <a:off x="1955745" y="3174879"/>
              <a:ext cx="498636" cy="230832"/>
            </a:xfrm>
            <a:prstGeom prst="rect">
              <a:avLst/>
            </a:prstGeom>
            <a:noFill/>
          </p:spPr>
          <p:txBody>
            <a:bodyPr wrap="square" rtlCol="0">
              <a:spAutoFit/>
            </a:bodyPr>
            <a:lstStyle/>
            <a:p>
              <a:pPr algn="ctr"/>
              <a:r>
                <a:rPr lang="en-US" altLang="zh-CN" sz="900" b="1" dirty="0"/>
                <a:t>Offset</a:t>
              </a:r>
              <a:endParaRPr lang="zh-CN" altLang="en-US" sz="900" b="1" dirty="0"/>
            </a:p>
          </p:txBody>
        </p:sp>
        <p:sp>
          <p:nvSpPr>
            <p:cNvPr id="150" name="文本框 149"/>
            <p:cNvSpPr txBox="1"/>
            <p:nvPr/>
          </p:nvSpPr>
          <p:spPr>
            <a:xfrm>
              <a:off x="2310365" y="3174879"/>
              <a:ext cx="584775" cy="230832"/>
            </a:xfrm>
            <a:prstGeom prst="rect">
              <a:avLst/>
            </a:prstGeom>
            <a:noFill/>
          </p:spPr>
          <p:txBody>
            <a:bodyPr wrap="square" rtlCol="0">
              <a:spAutoFit/>
            </a:bodyPr>
            <a:lstStyle/>
            <a:p>
              <a:pPr algn="ctr"/>
              <a:r>
                <a:rPr lang="en-US" altLang="zh-CN" sz="900" b="1" dirty="0"/>
                <a:t>Length</a:t>
              </a:r>
              <a:endParaRPr lang="zh-CN" altLang="en-US" sz="900" b="1"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1"/>
          <p:cNvSpPr>
            <a:spLocks noGrp="1"/>
          </p:cNvSpPr>
          <p:nvPr/>
        </p:nvSpPr>
        <p:spPr>
          <a:xfrm>
            <a:off x="193040" y="374650"/>
            <a:ext cx="7643495" cy="693420"/>
          </a:xfrm>
          <a:prstGeom prst="rect">
            <a:avLst/>
          </a:prstGeom>
          <a:noFill/>
          <a:ln>
            <a:noFill/>
          </a:ln>
        </p:spPr>
        <p:txBody>
          <a:bodyPr vert="horz" wrap="square" lIns="91440" tIns="45720" rIns="91440" bIns="45720" numCol="1" anchor="ctr" anchorCtr="0" compatLnSpc="1">
            <a:normAutofit/>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charset="0"/>
              </a:defRPr>
            </a:lvl2pPr>
            <a:lvl3pPr algn="ctr" rtl="0" eaLnBrk="0" fontAlgn="base" hangingPunct="0">
              <a:spcBef>
                <a:spcPct val="0"/>
              </a:spcBef>
              <a:spcAft>
                <a:spcPct val="0"/>
              </a:spcAft>
              <a:defRPr sz="3200">
                <a:solidFill>
                  <a:srgbClr val="FF0000"/>
                </a:solidFill>
                <a:latin typeface="Calibri" panose="020F0502020204030204" charset="0"/>
              </a:defRPr>
            </a:lvl3pPr>
            <a:lvl4pPr algn="ctr" rtl="0" eaLnBrk="0" fontAlgn="base" hangingPunct="0">
              <a:spcBef>
                <a:spcPct val="0"/>
              </a:spcBef>
              <a:spcAft>
                <a:spcPct val="0"/>
              </a:spcAft>
              <a:defRPr sz="3200">
                <a:solidFill>
                  <a:srgbClr val="FF0000"/>
                </a:solidFill>
                <a:latin typeface="Calibri" panose="020F0502020204030204" charset="0"/>
              </a:defRPr>
            </a:lvl4pPr>
            <a:lvl5pPr algn="ctr" rtl="0" eaLnBrk="0" fontAlgn="base" hangingPunct="0">
              <a:spcBef>
                <a:spcPct val="0"/>
              </a:spcBef>
              <a:spcAft>
                <a:spcPct val="0"/>
              </a:spcAft>
              <a:defRPr sz="3200">
                <a:solidFill>
                  <a:srgbClr val="FF0000"/>
                </a:solidFill>
                <a:latin typeface="Calibri" panose="020F0502020204030204" charset="0"/>
              </a:defRPr>
            </a:lvl5pPr>
            <a:lvl6pPr marL="457200" algn="ctr" rtl="0" eaLnBrk="0" fontAlgn="base" hangingPunct="0">
              <a:spcBef>
                <a:spcPct val="0"/>
              </a:spcBef>
              <a:spcAft>
                <a:spcPct val="0"/>
              </a:spcAft>
              <a:defRPr sz="3200">
                <a:solidFill>
                  <a:srgbClr val="FF0000"/>
                </a:solidFill>
                <a:latin typeface="Calibri" panose="020F0502020204030204" charset="0"/>
              </a:defRPr>
            </a:lvl6pPr>
            <a:lvl7pPr marL="914400" algn="ctr" rtl="0" eaLnBrk="0" fontAlgn="base" hangingPunct="0">
              <a:spcBef>
                <a:spcPct val="0"/>
              </a:spcBef>
              <a:spcAft>
                <a:spcPct val="0"/>
              </a:spcAft>
              <a:defRPr sz="3200">
                <a:solidFill>
                  <a:srgbClr val="FF0000"/>
                </a:solidFill>
                <a:latin typeface="Calibri" panose="020F0502020204030204" charset="0"/>
              </a:defRPr>
            </a:lvl7pPr>
            <a:lvl8pPr marL="1371600" algn="ctr" rtl="0" eaLnBrk="0" fontAlgn="base" hangingPunct="0">
              <a:spcBef>
                <a:spcPct val="0"/>
              </a:spcBef>
              <a:spcAft>
                <a:spcPct val="0"/>
              </a:spcAft>
              <a:defRPr sz="3200">
                <a:solidFill>
                  <a:srgbClr val="FF0000"/>
                </a:solidFill>
                <a:latin typeface="Calibri" panose="020F0502020204030204" charset="0"/>
              </a:defRPr>
            </a:lvl8pPr>
            <a:lvl9pPr marL="1828800" algn="ctr" rtl="0" eaLnBrk="0" fontAlgn="base" hangingPunct="0">
              <a:spcBef>
                <a:spcPct val="0"/>
              </a:spcBef>
              <a:spcAft>
                <a:spcPct val="0"/>
              </a:spcAft>
              <a:defRPr sz="3200">
                <a:solidFill>
                  <a:srgbClr val="FF0000"/>
                </a:solidFill>
                <a:latin typeface="Calibri" panose="020F0502020204030204" charset="0"/>
              </a:defRPr>
            </a:lvl9pPr>
          </a:lstStyle>
          <a:p>
            <a:pPr lvl="1" algn="l" rtl="0">
              <a:lnSpc>
                <a:spcPct val="90000"/>
              </a:lnSpc>
              <a:spcBef>
                <a:spcPct val="0"/>
              </a:spcBef>
            </a:pPr>
            <a:endParaRPr lang="en-US" altLang="zh-CN" sz="3200" kern="1200" dirty="0">
              <a:solidFill>
                <a:srgbClr val="C00000"/>
              </a:solidFill>
              <a:latin typeface="Calibri" panose="020F0502020204030204" charset="0"/>
              <a:ea typeface="Times New Roman" panose="02020603050405020304" pitchFamily="18" charset="0"/>
              <a:cs typeface="+mj-cs"/>
            </a:endParaRPr>
          </a:p>
        </p:txBody>
      </p:sp>
      <p:sp>
        <p:nvSpPr>
          <p:cNvPr id="6" name="Title 1"/>
          <p:cNvSpPr>
            <a:spLocks noGrp="1"/>
          </p:cNvSpPr>
          <p:nvPr>
            <p:ph type="title"/>
          </p:nvPr>
        </p:nvSpPr>
        <p:spPr>
          <a:xfrm>
            <a:off x="193040" y="41910"/>
            <a:ext cx="7498715" cy="661035"/>
          </a:xfrm>
        </p:spPr>
        <p:txBody>
          <a:bodyPr>
            <a:normAutofit/>
          </a:bodyPr>
          <a:p>
            <a:pPr lvl="1" algn="l" rtl="0">
              <a:lnSpc>
                <a:spcPct val="90000"/>
              </a:lnSpc>
              <a:spcBef>
                <a:spcPct val="0"/>
              </a:spcBef>
            </a:pPr>
            <a:r>
              <a:rPr lang="en-US" altLang="zh-CN" sz="3200" kern="1200" dirty="0">
                <a:solidFill>
                  <a:srgbClr val="C00000"/>
                </a:solidFill>
                <a:latin typeface="Calibri" panose="020F0502020204030204" charset="0"/>
                <a:ea typeface="Times New Roman" panose="02020603050405020304" pitchFamily="18" charset="0"/>
                <a:cs typeface="+mj-cs"/>
              </a:rPr>
              <a:t>One demo with utilizing FRER </a:t>
            </a:r>
            <a:endParaRPr lang="en-US" altLang="zh-CN" sz="3200" kern="1200" dirty="0">
              <a:solidFill>
                <a:srgbClr val="C00000"/>
              </a:solidFill>
              <a:latin typeface="Calibri" panose="020F0502020204030204" charset="0"/>
              <a:ea typeface="Times New Roman" panose="02020603050405020304" pitchFamily="18" charset="0"/>
              <a:cs typeface="+mj-cs"/>
            </a:endParaRPr>
          </a:p>
        </p:txBody>
      </p:sp>
      <p:sp>
        <p:nvSpPr>
          <p:cNvPr id="66" name="矩形 65"/>
          <p:cNvSpPr/>
          <p:nvPr/>
        </p:nvSpPr>
        <p:spPr>
          <a:xfrm>
            <a:off x="0" y="572135"/>
            <a:ext cx="5763895" cy="2590165"/>
          </a:xfrm>
          <a:prstGeom prst="rect">
            <a:avLst/>
          </a:prstGeom>
        </p:spPr>
        <p:txBody>
          <a:bodyPr wrap="square">
            <a:spAutoFit/>
          </a:bodyPr>
          <a:p>
            <a:pPr marL="317500" lvl="2" indent="-209550" algn="just" defTabSz="654685">
              <a:lnSpc>
                <a:spcPct val="120000"/>
              </a:lnSpc>
              <a:spcAft>
                <a:spcPts val="450"/>
              </a:spcAft>
              <a:buClr>
                <a:srgbClr val="000000"/>
              </a:buClr>
              <a:buSzPct val="100000"/>
              <a:buFont typeface="Wingdings" panose="05000000000000000000" pitchFamily="2" charset="2"/>
              <a:buChar char="²"/>
              <a:tabLst>
                <a:tab pos="6240780" algn="r"/>
              </a:tabLst>
              <a:defRPr/>
            </a:pPr>
            <a:r>
              <a:rPr lang="en-US" sz="1400" b="1" dirty="0">
                <a:solidFill>
                  <a:schemeClr val="tx1"/>
                </a:solidFill>
                <a:latin typeface="微软雅黑" panose="020B0503020204020204" charset="-122"/>
                <a:ea typeface="微软雅黑" panose="020B0503020204020204" charset="-122"/>
              </a:rPr>
              <a:t>Problems</a:t>
            </a:r>
            <a:endParaRPr sz="1400" b="1" dirty="0">
              <a:solidFill>
                <a:schemeClr val="tx1"/>
              </a:solidFill>
              <a:latin typeface="微软雅黑" panose="020B0503020204020204" charset="-122"/>
              <a:ea typeface="微软雅黑" panose="020B0503020204020204" charset="-122"/>
            </a:endParaRPr>
          </a:p>
          <a:p>
            <a:pPr marL="538480" lvl="2" indent="-202565" algn="just" defTabSz="654685">
              <a:lnSpc>
                <a:spcPct val="120000"/>
              </a:lnSpc>
              <a:spcAft>
                <a:spcPts val="450"/>
              </a:spcAft>
              <a:buClr>
                <a:srgbClr val="000000"/>
              </a:buClr>
              <a:buSzTx/>
              <a:buFont typeface="Arial" panose="020B0604020202020204" pitchFamily="34" charset="0"/>
              <a:buChar char="•"/>
              <a:tabLst>
                <a:tab pos="6240145" algn="r"/>
              </a:tabLst>
              <a:defRPr/>
            </a:pPr>
            <a:r>
              <a:rPr lang="en-US" sz="1400" dirty="0">
                <a:solidFill>
                  <a:schemeClr val="tx1"/>
                </a:solidFill>
                <a:latin typeface="微软雅黑" panose="020B0503020204020204" charset="-122"/>
                <a:ea typeface="微软雅黑" panose="020B0503020204020204" charset="-122"/>
              </a:rPr>
              <a:t>There are one master PLC and 200 slave PLCs in one factory.  The communication between PLCs previously is based on cable.  </a:t>
            </a:r>
            <a:endParaRPr lang="en-US" sz="1400" dirty="0">
              <a:solidFill>
                <a:schemeClr val="tx1"/>
              </a:solidFill>
              <a:latin typeface="微软雅黑" panose="020B0503020204020204" charset="-122"/>
              <a:ea typeface="微软雅黑" panose="020B0503020204020204" charset="-122"/>
            </a:endParaRPr>
          </a:p>
          <a:p>
            <a:pPr marL="538480" lvl="2" indent="-202565" algn="just" defTabSz="654685">
              <a:lnSpc>
                <a:spcPct val="120000"/>
              </a:lnSpc>
              <a:spcAft>
                <a:spcPts val="450"/>
              </a:spcAft>
              <a:buClr>
                <a:srgbClr val="000000"/>
              </a:buClr>
              <a:buSzTx/>
              <a:buFont typeface="Arial" panose="020B0604020202020204" pitchFamily="34" charset="0"/>
              <a:buChar char="•"/>
              <a:tabLst>
                <a:tab pos="6240145" algn="r"/>
              </a:tabLst>
              <a:defRPr/>
            </a:pPr>
            <a:r>
              <a:rPr lang="en-US" sz="1400" dirty="0">
                <a:solidFill>
                  <a:schemeClr val="tx1"/>
                </a:solidFill>
                <a:latin typeface="微软雅黑" panose="020B0503020204020204" charset="-122"/>
                <a:ea typeface="微软雅黑" panose="020B0503020204020204" charset="-122"/>
              </a:rPr>
              <a:t>While because of the bending and movement of the cables, the cabling failuers are almost 4-5 times per month, which leads to averaging 20 hours of production line-level downtime per month.</a:t>
            </a:r>
            <a:endParaRPr lang="en-US" sz="1400" dirty="0">
              <a:solidFill>
                <a:schemeClr val="tx1"/>
              </a:solidFill>
              <a:latin typeface="微软雅黑" panose="020B0503020204020204" charset="-122"/>
              <a:ea typeface="微软雅黑" panose="020B0503020204020204" charset="-122"/>
            </a:endParaRPr>
          </a:p>
          <a:p>
            <a:pPr marL="317500" lvl="2" indent="-209550" algn="just" defTabSz="654685">
              <a:lnSpc>
                <a:spcPct val="120000"/>
              </a:lnSpc>
              <a:spcAft>
                <a:spcPts val="450"/>
              </a:spcAft>
              <a:buClr>
                <a:srgbClr val="000000"/>
              </a:buClr>
              <a:buSzTx/>
              <a:buFont typeface="Wingdings" panose="05000000000000000000" pitchFamily="2" charset="2"/>
              <a:buChar char="²"/>
              <a:tabLst>
                <a:tab pos="6240145" algn="r"/>
              </a:tabLst>
              <a:defRPr/>
            </a:pPr>
            <a:endParaRPr lang="en-US" sz="1400" b="1" dirty="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5539740" y="571500"/>
            <a:ext cx="6641465" cy="3107055"/>
          </a:xfrm>
          <a:prstGeom prst="rect">
            <a:avLst/>
          </a:prstGeom>
          <a:noFill/>
        </p:spPr>
        <p:txBody>
          <a:bodyPr wrap="square" rtlCol="0" anchor="t">
            <a:spAutoFit/>
          </a:bodyPr>
          <a:p>
            <a:pPr marL="317500" lvl="2" indent="-209550" algn="just" defTabSz="654685">
              <a:lnSpc>
                <a:spcPct val="120000"/>
              </a:lnSpc>
              <a:spcAft>
                <a:spcPts val="450"/>
              </a:spcAft>
              <a:buClr>
                <a:srgbClr val="000000"/>
              </a:buClr>
              <a:buSzTx/>
              <a:buFont typeface="Wingdings" panose="05000000000000000000" pitchFamily="2" charset="2"/>
              <a:buChar char="²"/>
              <a:tabLst>
                <a:tab pos="6240145" algn="r"/>
              </a:tabLst>
              <a:defRPr/>
            </a:pPr>
            <a:r>
              <a:rPr lang="en-US" sz="1400" b="1" dirty="0">
                <a:latin typeface="微软雅黑" panose="020B0503020204020204" charset="-122"/>
                <a:ea typeface="微软雅黑" panose="020B0503020204020204" charset="-122"/>
                <a:sym typeface="+mn-ea"/>
              </a:rPr>
              <a:t>Testing: Using 5G communication to replace the drag chain cables between master PLC and slave PLCs;</a:t>
            </a:r>
            <a:endParaRPr lang="en-US" sz="1400" b="1" dirty="0">
              <a:latin typeface="微软雅黑" panose="020B0503020204020204" charset="-122"/>
              <a:ea typeface="微软雅黑" panose="020B0503020204020204" charset="-122"/>
              <a:sym typeface="+mn-ea"/>
            </a:endParaRPr>
          </a:p>
          <a:p>
            <a:pPr marL="538480" lvl="2" indent="-202565" algn="just" defTabSz="654685" fontAlgn="auto">
              <a:lnSpc>
                <a:spcPct val="120000"/>
              </a:lnSpc>
              <a:spcAft>
                <a:spcPts val="450"/>
              </a:spcAft>
              <a:buClr>
                <a:srgbClr val="000000"/>
              </a:buClr>
              <a:buSzTx/>
              <a:buFont typeface="Arial" panose="020B0604020202020204" pitchFamily="34" charset="0"/>
              <a:buChar char="•"/>
              <a:tabLst>
                <a:tab pos="6239510" algn="r"/>
              </a:tabLst>
              <a:defRPr/>
            </a:pPr>
            <a:r>
              <a:rPr lang="en-US" sz="1400" dirty="0">
                <a:latin typeface="微软雅黑" panose="020B0503020204020204" charset="-122"/>
                <a:ea typeface="微软雅黑" panose="020B0503020204020204" charset="-122"/>
                <a:sym typeface="+mn-ea"/>
              </a:rPr>
              <a:t>Conclusion 1: By using FRER and URLLC, the latency(signal </a:t>
            </a:r>
            <a:r>
              <a:rPr lang="en-US" altLang="zh-CN" sz="1400" dirty="0">
                <a:latin typeface="微软雅黑" panose="020B0503020204020204" charset="-122"/>
                <a:ea typeface="微软雅黑" panose="020B0503020204020204" charset="-122"/>
                <a:sym typeface="+mn-ea"/>
              </a:rPr>
              <a:t>from Master PLC to Slave PLC</a:t>
            </a:r>
            <a:r>
              <a:rPr lang="en-US" sz="1400" dirty="0">
                <a:latin typeface="微软雅黑" panose="020B0503020204020204" charset="-122"/>
                <a:ea typeface="微软雅黑" panose="020B0503020204020204" charset="-122"/>
                <a:sym typeface="+mn-ea"/>
              </a:rPr>
              <a:t>) can be significantly reduced from 48ms to 16ms at 99.99%, matching the reliability requirements of low-latency PLC communication scenarios.</a:t>
            </a:r>
            <a:endParaRPr lang="en-US" sz="1400" dirty="0">
              <a:latin typeface="微软雅黑" panose="020B0503020204020204" charset="-122"/>
              <a:ea typeface="微软雅黑" panose="020B0503020204020204" charset="-122"/>
              <a:sym typeface="+mn-ea"/>
            </a:endParaRPr>
          </a:p>
          <a:p>
            <a:pPr marL="538480" lvl="2" indent="-202565" algn="just" defTabSz="654685" fontAlgn="auto">
              <a:lnSpc>
                <a:spcPct val="120000"/>
              </a:lnSpc>
              <a:spcAft>
                <a:spcPts val="450"/>
              </a:spcAft>
              <a:buClr>
                <a:srgbClr val="000000"/>
              </a:buClr>
              <a:buSzTx/>
              <a:buFont typeface="Arial" panose="020B0604020202020204" pitchFamily="34" charset="0"/>
              <a:buChar char="•"/>
              <a:tabLst>
                <a:tab pos="6239510" algn="r"/>
              </a:tabLst>
              <a:defRPr/>
            </a:pPr>
            <a:r>
              <a:rPr lang="en-US" sz="1400" dirty="0">
                <a:latin typeface="微软雅黑" panose="020B0503020204020204" charset="-122"/>
                <a:ea typeface="微软雅黑" panose="020B0503020204020204" charset="-122"/>
                <a:sym typeface="+mn-ea"/>
              </a:rPr>
              <a:t>Conclusion 2: The 5G transformation plan can effectively ensure long-term stable operation of industrial manufacturing businesses in the event of a single module failure.</a:t>
            </a:r>
            <a:endParaRPr lang="en-US" sz="1400" dirty="0">
              <a:latin typeface="微软雅黑" panose="020B0503020204020204" charset="-122"/>
              <a:ea typeface="微软雅黑" panose="020B0503020204020204" charset="-122"/>
            </a:endParaRPr>
          </a:p>
          <a:p>
            <a:pPr marL="538480" lvl="2" indent="-202565" algn="just" defTabSz="654685" fontAlgn="auto">
              <a:lnSpc>
                <a:spcPct val="120000"/>
              </a:lnSpc>
              <a:spcAft>
                <a:spcPts val="450"/>
              </a:spcAft>
              <a:buClr>
                <a:srgbClr val="000000"/>
              </a:buClr>
              <a:buSzTx/>
              <a:buFont typeface="Arial" panose="020B0604020202020204" pitchFamily="34" charset="0"/>
              <a:buChar char="•"/>
              <a:tabLst>
                <a:tab pos="6239510" algn="r"/>
              </a:tabLst>
              <a:defRPr/>
            </a:pPr>
            <a:r>
              <a:rPr lang="en-US" sz="1400" dirty="0">
                <a:latin typeface="微软雅黑" panose="020B0503020204020204" charset="-122"/>
                <a:ea typeface="微软雅黑" panose="020B0503020204020204" charset="-122"/>
                <a:sym typeface="+mn-ea"/>
              </a:rPr>
              <a:t>Conclusion 3: </a:t>
            </a:r>
            <a:r>
              <a:rPr lang="en-US" sz="1400" dirty="0">
                <a:latin typeface="微软雅黑" panose="020B0503020204020204" charset="-122"/>
                <a:ea typeface="微软雅黑" panose="020B0503020204020204" charset="-122"/>
                <a:sym typeface="+mn-ea"/>
              </a:rPr>
              <a:t>Through stability testing (72 hours), it has been verified the business can operate stably for a long time.</a:t>
            </a:r>
            <a:endParaRPr lang="en-US" sz="1400" b="1" dirty="0">
              <a:latin typeface="微软雅黑" panose="020B0503020204020204" charset="-122"/>
              <a:ea typeface="微软雅黑" panose="020B0503020204020204" charset="-122"/>
            </a:endParaRPr>
          </a:p>
        </p:txBody>
      </p:sp>
      <p:cxnSp>
        <p:nvCxnSpPr>
          <p:cNvPr id="58" name="直接连接符 24"/>
          <p:cNvCxnSpPr>
            <a:endCxn id="36" idx="1"/>
          </p:cNvCxnSpPr>
          <p:nvPr/>
        </p:nvCxnSpPr>
        <p:spPr>
          <a:xfrm flipV="1">
            <a:off x="1269365" y="6108065"/>
            <a:ext cx="104140" cy="3810"/>
          </a:xfrm>
          <a:prstGeom prst="line">
            <a:avLst/>
          </a:prstGeom>
          <a:noFill/>
          <a:ln w="6350" cap="flat" cmpd="sng" algn="ctr">
            <a:solidFill>
              <a:sysClr val="windowText" lastClr="000000">
                <a:lumMod val="50000"/>
                <a:lumOff val="50000"/>
              </a:sysClr>
            </a:solidFill>
            <a:prstDash val="solid"/>
            <a:miter lim="800000"/>
          </a:ln>
          <a:effectLst/>
        </p:spPr>
      </p:cxnSp>
      <p:sp>
        <p:nvSpPr>
          <p:cNvPr id="84" name="矩形 31"/>
          <p:cNvSpPr/>
          <p:nvPr/>
        </p:nvSpPr>
        <p:spPr>
          <a:xfrm>
            <a:off x="692150" y="5976620"/>
            <a:ext cx="623570" cy="318135"/>
          </a:xfrm>
          <a:prstGeom prst="rect">
            <a:avLst/>
          </a:prstGeom>
          <a:solidFill>
            <a:sysClr val="window" lastClr="FFFFFF">
              <a:lumMod val="65000"/>
            </a:sysClr>
          </a:solidFill>
          <a:ln w="12700" cap="flat" cmpd="sng" algn="ctr">
            <a:noFill/>
            <a:prstDash val="solid"/>
            <a:miter lim="800000"/>
          </a:ln>
          <a:effectLst/>
        </p:spPr>
        <p:txBody>
          <a:bodyPr wrap="square" rtlCol="0" anchor="ctr"/>
          <a:p>
            <a:pPr defTabSz="685165" eaLnBrk="0" fontAlgn="base" hangingPunct="0">
              <a:spcBef>
                <a:spcPct val="0"/>
              </a:spcBef>
              <a:spcAft>
                <a:spcPct val="0"/>
              </a:spcAft>
            </a:pPr>
            <a:r>
              <a:rPr lang="en-US" altLang="zh-CN" sz="850" kern="0" dirty="0">
                <a:latin typeface="Arial" panose="020B0604020202020204"/>
                <a:ea typeface="微软雅黑" panose="020B0503020204020204" charset="-122"/>
                <a:cs typeface="Arial" panose="020B0604020202020204" pitchFamily="34" charset="0"/>
              </a:rPr>
              <a:t>Slave PLC</a:t>
            </a:r>
            <a:endParaRPr lang="en-US" altLang="zh-CN" sz="850" kern="0" dirty="0">
              <a:latin typeface="Arial" panose="020B0604020202020204"/>
              <a:ea typeface="微软雅黑" panose="020B0503020204020204" charset="-122"/>
              <a:cs typeface="Arial" panose="020B0604020202020204" pitchFamily="34" charset="0"/>
            </a:endParaRPr>
          </a:p>
        </p:txBody>
      </p:sp>
      <p:sp>
        <p:nvSpPr>
          <p:cNvPr id="87" name="矩形 32"/>
          <p:cNvSpPr/>
          <p:nvPr/>
        </p:nvSpPr>
        <p:spPr>
          <a:xfrm>
            <a:off x="1440180" y="4009390"/>
            <a:ext cx="643890" cy="427990"/>
          </a:xfrm>
          <a:prstGeom prst="rect">
            <a:avLst/>
          </a:prstGeom>
          <a:solidFill>
            <a:srgbClr val="00B0F0"/>
          </a:solidFill>
          <a:ln w="12700" cap="flat" cmpd="sng" algn="ctr">
            <a:noFill/>
            <a:prstDash val="solid"/>
            <a:miter lim="800000"/>
          </a:ln>
          <a:effectLst/>
        </p:spPr>
        <p:txBody>
          <a:bodyPr wrap="square" rtlCol="0" anchor="ctr">
            <a:noAutofit/>
          </a:bodyPr>
          <a:p>
            <a:pPr algn="ctr" defTabSz="685165" eaLnBrk="0" fontAlgn="base" hangingPunct="0">
              <a:spcBef>
                <a:spcPct val="0"/>
              </a:spcBef>
              <a:spcAft>
                <a:spcPct val="0"/>
              </a:spcAft>
            </a:pPr>
            <a:r>
              <a:rPr lang="en-US" altLang="zh-CN" sz="850" b="1" kern="0" dirty="0">
                <a:latin typeface="Arial" panose="020B0604020202020204"/>
                <a:ea typeface="微软雅黑" panose="020B0503020204020204" charset="-122"/>
                <a:cs typeface="Arial" panose="020B0604020202020204" pitchFamily="34" charset="0"/>
              </a:rPr>
              <a:t>5G CPE</a:t>
            </a:r>
            <a:endParaRPr lang="en-US" altLang="zh-CN" sz="850" b="1" kern="0" dirty="0">
              <a:latin typeface="Arial" panose="020B0604020202020204"/>
              <a:ea typeface="微软雅黑" panose="020B0503020204020204" charset="-122"/>
              <a:cs typeface="Arial" panose="020B0604020202020204" pitchFamily="34" charset="0"/>
            </a:endParaRPr>
          </a:p>
        </p:txBody>
      </p:sp>
      <p:sp>
        <p:nvSpPr>
          <p:cNvPr id="93" name="矩形 33"/>
          <p:cNvSpPr/>
          <p:nvPr/>
        </p:nvSpPr>
        <p:spPr>
          <a:xfrm>
            <a:off x="4618990" y="3996690"/>
            <a:ext cx="535940" cy="619125"/>
          </a:xfrm>
          <a:prstGeom prst="rect">
            <a:avLst/>
          </a:prstGeom>
          <a:solidFill>
            <a:schemeClr val="accent5">
              <a:lumMod val="60000"/>
              <a:lumOff val="40000"/>
              <a:alpha val="66000"/>
            </a:schemeClr>
          </a:solidFill>
          <a:ln w="12700" cap="flat" cmpd="sng" algn="ctr">
            <a:noFill/>
            <a:prstDash val="solid"/>
            <a:miter lim="800000"/>
          </a:ln>
          <a:effectLst/>
        </p:spPr>
        <p:txBody>
          <a:bodyPr wrap="square" rtlCol="0" anchor="ctr"/>
          <a:p>
            <a:pPr defTabSz="685165" eaLnBrk="0" fontAlgn="base" hangingPunct="0">
              <a:spcBef>
                <a:spcPct val="0"/>
              </a:spcBef>
              <a:spcAft>
                <a:spcPct val="0"/>
              </a:spcAft>
              <a:defRPr/>
            </a:pPr>
            <a:r>
              <a:rPr lang="en-US" altLang="zh-CN" sz="1200" kern="0" dirty="0">
                <a:latin typeface="Arial" panose="020B0604020202020204"/>
                <a:ea typeface="微软雅黑" panose="020B0503020204020204" charset="-122"/>
                <a:cs typeface="Arial" panose="020B0604020202020204" pitchFamily="34" charset="0"/>
              </a:rPr>
              <a:t>RAN</a:t>
            </a:r>
            <a:endParaRPr lang="en-US" altLang="zh-CN" sz="1200" kern="0" dirty="0">
              <a:latin typeface="Arial" panose="020B0604020202020204"/>
              <a:ea typeface="微软雅黑" panose="020B0503020204020204" charset="-122"/>
              <a:cs typeface="Arial" panose="020B0604020202020204" pitchFamily="34" charset="0"/>
            </a:endParaRPr>
          </a:p>
        </p:txBody>
      </p:sp>
      <p:sp>
        <p:nvSpPr>
          <p:cNvPr id="94" name="矩形 34"/>
          <p:cNvSpPr/>
          <p:nvPr/>
        </p:nvSpPr>
        <p:spPr>
          <a:xfrm>
            <a:off x="5305425" y="4001135"/>
            <a:ext cx="801370" cy="619125"/>
          </a:xfrm>
          <a:prstGeom prst="rect">
            <a:avLst/>
          </a:prstGeom>
          <a:solidFill>
            <a:schemeClr val="accent5">
              <a:lumMod val="40000"/>
              <a:lumOff val="60000"/>
            </a:schemeClr>
          </a:solidFill>
          <a:ln w="12700" cap="flat" cmpd="sng" algn="ctr">
            <a:noFill/>
            <a:prstDash val="solid"/>
            <a:miter lim="800000"/>
          </a:ln>
          <a:effectLst/>
        </p:spPr>
        <p:txBody>
          <a:bodyPr rtlCol="0" anchor="ctr"/>
          <a:p>
            <a:pPr algn="ctr" defTabSz="685165" eaLnBrk="0" fontAlgn="base" hangingPunct="0">
              <a:spcBef>
                <a:spcPct val="0"/>
              </a:spcBef>
              <a:spcAft>
                <a:spcPct val="0"/>
              </a:spcAft>
              <a:defRPr/>
            </a:pPr>
            <a:r>
              <a:rPr lang="en-US" sz="1200" kern="0" dirty="0">
                <a:latin typeface="Arial" panose="020B0604020202020204"/>
                <a:ea typeface="微软雅黑" panose="020B0503020204020204" charset="-122"/>
                <a:cs typeface="Arial" panose="020B0604020202020204" pitchFamily="34" charset="0"/>
              </a:rPr>
              <a:t>UPF</a:t>
            </a:r>
            <a:endParaRPr lang="en-US" sz="1200" kern="0" dirty="0">
              <a:latin typeface="Arial" panose="020B0604020202020204"/>
              <a:ea typeface="微软雅黑" panose="020B0503020204020204" charset="-122"/>
              <a:cs typeface="Arial" panose="020B0604020202020204" pitchFamily="34" charset="0"/>
            </a:endParaRPr>
          </a:p>
        </p:txBody>
      </p:sp>
      <p:sp>
        <p:nvSpPr>
          <p:cNvPr id="95" name="Freeform 6"/>
          <p:cNvSpPr/>
          <p:nvPr/>
        </p:nvSpPr>
        <p:spPr bwMode="auto">
          <a:xfrm>
            <a:off x="5358130" y="3538855"/>
            <a:ext cx="748665" cy="276860"/>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E5F4FF"/>
          </a:solidFill>
          <a:ln w="3175">
            <a:solidFill>
              <a:srgbClr val="99CCFF"/>
            </a:solidFill>
          </a:ln>
          <a:effectLst>
            <a:outerShdw blurRad="50800" dist="38100" dir="2700000" algn="tl" rotWithShape="0">
              <a:prstClr val="black">
                <a:alpha val="40000"/>
              </a:prstClr>
            </a:outerShdw>
          </a:effectLst>
        </p:spPr>
        <p:txBody>
          <a:bodyPr rtlCol="0" anchor="b"/>
          <a:p>
            <a:pPr algn="ctr" defTabSz="685165" eaLnBrk="0" fontAlgn="base" hangingPunct="0">
              <a:spcBef>
                <a:spcPct val="0"/>
              </a:spcBef>
              <a:spcAft>
                <a:spcPct val="0"/>
              </a:spcAft>
            </a:pPr>
            <a:endParaRPr lang="en-US" altLang="zh-CN" sz="890" kern="0" dirty="0">
              <a:solidFill>
                <a:srgbClr val="1D1D1A"/>
              </a:solidFill>
              <a:latin typeface="Huawei Sans" panose="020C0503030203020204" pitchFamily="34" charset="0"/>
              <a:ea typeface="方正兰亭黑简体" panose="02000000000000000000" pitchFamily="2" charset="-122"/>
              <a:sym typeface="微软雅黑" panose="020B0503020204020204" charset="-122"/>
            </a:endParaRPr>
          </a:p>
        </p:txBody>
      </p:sp>
      <p:sp>
        <p:nvSpPr>
          <p:cNvPr id="97" name="文本框 36"/>
          <p:cNvSpPr txBox="1"/>
          <p:nvPr/>
        </p:nvSpPr>
        <p:spPr>
          <a:xfrm>
            <a:off x="5358130" y="3616325"/>
            <a:ext cx="829310" cy="153670"/>
          </a:xfrm>
          <a:prstGeom prst="rect">
            <a:avLst/>
          </a:prstGeom>
          <a:noFill/>
        </p:spPr>
        <p:txBody>
          <a:bodyPr wrap="square" lIns="0" tIns="0" rIns="0" bIns="0" rtlCol="0">
            <a:spAutoFit/>
          </a:bodyPr>
          <a:p>
            <a:pPr algn="ctr" defTabSz="685800" eaLnBrk="0" fontAlgn="base" hangingPunct="0">
              <a:spcBef>
                <a:spcPct val="0"/>
              </a:spcBef>
              <a:spcAft>
                <a:spcPct val="0"/>
              </a:spcAft>
            </a:pPr>
            <a:r>
              <a:rPr kumimoji="1" lang="en-US" altLang="zh-CN" sz="1000" dirty="0">
                <a:solidFill>
                  <a:srgbClr val="000000"/>
                </a:solidFill>
                <a:latin typeface="微软雅黑" panose="020B0503020204020204" charset="-122"/>
                <a:ea typeface="微软雅黑" panose="020B0503020204020204" charset="-122"/>
              </a:rPr>
              <a:t>5GC</a:t>
            </a:r>
            <a:endParaRPr kumimoji="1" lang="en-US" altLang="zh-CN" sz="1000" dirty="0">
              <a:solidFill>
                <a:srgbClr val="000000"/>
              </a:solidFill>
              <a:latin typeface="微软雅黑" panose="020B0503020204020204" charset="-122"/>
              <a:ea typeface="微软雅黑" panose="020B0503020204020204" charset="-122"/>
            </a:endParaRPr>
          </a:p>
        </p:txBody>
      </p:sp>
      <p:pic>
        <p:nvPicPr>
          <p:cNvPr id="99" name="图片 37"/>
          <p:cNvPicPr>
            <a:picLocks noChangeAspect="1"/>
          </p:cNvPicPr>
          <p:nvPr/>
        </p:nvPicPr>
        <p:blipFill>
          <a:blip r:embed="rId1" cstate="print"/>
          <a:stretch>
            <a:fillRect/>
          </a:stretch>
        </p:blipFill>
        <p:spPr>
          <a:xfrm>
            <a:off x="4420870" y="3912235"/>
            <a:ext cx="271145" cy="152400"/>
          </a:xfrm>
          <a:prstGeom prst="rect">
            <a:avLst/>
          </a:prstGeom>
        </p:spPr>
      </p:pic>
      <p:pic>
        <p:nvPicPr>
          <p:cNvPr id="101" name="图片 38"/>
          <p:cNvPicPr>
            <a:picLocks noChangeAspect="1"/>
          </p:cNvPicPr>
          <p:nvPr/>
        </p:nvPicPr>
        <p:blipFill>
          <a:blip r:embed="rId1" cstate="print"/>
          <a:stretch>
            <a:fillRect/>
          </a:stretch>
        </p:blipFill>
        <p:spPr>
          <a:xfrm>
            <a:off x="1907540" y="3912235"/>
            <a:ext cx="344805" cy="152400"/>
          </a:xfrm>
          <a:prstGeom prst="rect">
            <a:avLst/>
          </a:prstGeom>
        </p:spPr>
      </p:pic>
      <p:cxnSp>
        <p:nvCxnSpPr>
          <p:cNvPr id="104" name="直接连接符 46"/>
          <p:cNvCxnSpPr>
            <a:stCxn id="93" idx="3"/>
            <a:endCxn id="94" idx="1"/>
          </p:cNvCxnSpPr>
          <p:nvPr/>
        </p:nvCxnSpPr>
        <p:spPr>
          <a:xfrm>
            <a:off x="5154930" y="4306570"/>
            <a:ext cx="150495" cy="4445"/>
          </a:xfrm>
          <a:prstGeom prst="line">
            <a:avLst/>
          </a:prstGeom>
          <a:noFill/>
          <a:ln w="6350" cap="flat" cmpd="sng" algn="ctr">
            <a:solidFill>
              <a:sysClr val="windowText" lastClr="000000">
                <a:lumMod val="50000"/>
                <a:lumOff val="50000"/>
              </a:sysClr>
            </a:solidFill>
            <a:prstDash val="solid"/>
            <a:miter lim="800000"/>
          </a:ln>
          <a:effectLst/>
        </p:spPr>
      </p:cxnSp>
      <p:cxnSp>
        <p:nvCxnSpPr>
          <p:cNvPr id="105" name="直接连接符 48"/>
          <p:cNvCxnSpPr>
            <a:stCxn id="94" idx="0"/>
          </p:cNvCxnSpPr>
          <p:nvPr/>
        </p:nvCxnSpPr>
        <p:spPr>
          <a:xfrm flipV="1">
            <a:off x="5706110" y="3815715"/>
            <a:ext cx="5080" cy="185420"/>
          </a:xfrm>
          <a:prstGeom prst="line">
            <a:avLst/>
          </a:prstGeom>
          <a:noFill/>
          <a:ln w="6350" cap="flat" cmpd="sng" algn="ctr">
            <a:solidFill>
              <a:sysClr val="windowText" lastClr="000000">
                <a:lumMod val="50000"/>
                <a:lumOff val="50000"/>
              </a:sysClr>
            </a:solidFill>
            <a:prstDash val="solid"/>
            <a:miter lim="800000"/>
          </a:ln>
          <a:effectLst/>
        </p:spPr>
      </p:cxnSp>
      <p:sp>
        <p:nvSpPr>
          <p:cNvPr id="106" name="矩形 53"/>
          <p:cNvSpPr/>
          <p:nvPr/>
        </p:nvSpPr>
        <p:spPr>
          <a:xfrm>
            <a:off x="694055" y="4064635"/>
            <a:ext cx="620395" cy="318135"/>
          </a:xfrm>
          <a:prstGeom prst="rect">
            <a:avLst/>
          </a:prstGeom>
          <a:solidFill>
            <a:sysClr val="window" lastClr="FFFFFF">
              <a:lumMod val="65000"/>
            </a:sysClr>
          </a:solidFill>
          <a:ln w="12700" cap="flat" cmpd="sng" algn="ctr">
            <a:noFill/>
            <a:prstDash val="solid"/>
            <a:miter lim="800000"/>
          </a:ln>
          <a:effectLst/>
        </p:spPr>
        <p:txBody>
          <a:bodyPr wrap="square" rtlCol="0" anchor="ctr"/>
          <a:p>
            <a:pPr defTabSz="685165" eaLnBrk="0" fontAlgn="base" hangingPunct="0">
              <a:spcBef>
                <a:spcPct val="0"/>
              </a:spcBef>
              <a:spcAft>
                <a:spcPct val="0"/>
              </a:spcAft>
            </a:pPr>
            <a:r>
              <a:rPr lang="en-US" altLang="zh-CN" sz="850" kern="0" dirty="0">
                <a:latin typeface="Arial" panose="020B0604020202020204"/>
                <a:ea typeface="微软雅黑" panose="020B0503020204020204" charset="-122"/>
                <a:cs typeface="Arial" panose="020B0604020202020204" pitchFamily="34" charset="0"/>
              </a:rPr>
              <a:t>master PLC</a:t>
            </a:r>
            <a:endParaRPr lang="en-US" altLang="zh-CN" sz="850" kern="0" dirty="0">
              <a:latin typeface="Arial" panose="020B0604020202020204"/>
              <a:ea typeface="微软雅黑" panose="020B0503020204020204" charset="-122"/>
              <a:cs typeface="Arial" panose="020B0604020202020204" pitchFamily="34" charset="0"/>
            </a:endParaRPr>
          </a:p>
        </p:txBody>
      </p:sp>
      <p:cxnSp>
        <p:nvCxnSpPr>
          <p:cNvPr id="109" name="直接连接符 60"/>
          <p:cNvCxnSpPr>
            <a:stCxn id="106" idx="3"/>
          </p:cNvCxnSpPr>
          <p:nvPr/>
        </p:nvCxnSpPr>
        <p:spPr>
          <a:xfrm>
            <a:off x="1314450" y="4224020"/>
            <a:ext cx="87630" cy="1905"/>
          </a:xfrm>
          <a:prstGeom prst="line">
            <a:avLst/>
          </a:prstGeom>
          <a:noFill/>
          <a:ln w="6350" cap="flat" cmpd="sng" algn="ctr">
            <a:solidFill>
              <a:sysClr val="windowText" lastClr="000000">
                <a:lumMod val="50000"/>
                <a:lumOff val="50000"/>
              </a:sysClr>
            </a:solidFill>
            <a:prstDash val="solid"/>
            <a:miter lim="800000"/>
          </a:ln>
          <a:effectLst/>
        </p:spPr>
      </p:cxnSp>
      <p:sp>
        <p:nvSpPr>
          <p:cNvPr id="113" name="左右箭头 56"/>
          <p:cNvSpPr/>
          <p:nvPr/>
        </p:nvSpPr>
        <p:spPr>
          <a:xfrm>
            <a:off x="2054860" y="4056380"/>
            <a:ext cx="3302635" cy="168910"/>
          </a:xfrm>
          <a:prstGeom prst="leftRightArrow">
            <a:avLst/>
          </a:prstGeom>
          <a:solidFill>
            <a:schemeClr val="accent1"/>
          </a:solidFill>
          <a:ln w="12700" cap="flat" cmpd="sng" algn="ctr">
            <a:noFill/>
            <a:prstDash val="solid"/>
            <a:miter lim="800000"/>
          </a:ln>
          <a:effectLst/>
        </p:spPr>
        <p:txBody>
          <a:bodyPr rtlCol="0" anchor="ctr"/>
          <a:p>
            <a:pPr algn="ctr" defTabSz="685800">
              <a:defRPr/>
            </a:pPr>
            <a:endParaRPr lang="zh-CN" altLang="en-US" sz="1400" kern="0">
              <a:latin typeface="Calibri" panose="020F0502020204030204"/>
              <a:ea typeface="微软雅黑" panose="020B0503020204020204" charset="-122"/>
            </a:endParaRPr>
          </a:p>
        </p:txBody>
      </p:sp>
      <p:pic>
        <p:nvPicPr>
          <p:cNvPr id="136" name="图片 68"/>
          <p:cNvPicPr>
            <a:picLocks noChangeAspect="1"/>
          </p:cNvPicPr>
          <p:nvPr/>
        </p:nvPicPr>
        <p:blipFill>
          <a:blip r:embed="rId1" cstate="print"/>
          <a:stretch>
            <a:fillRect/>
          </a:stretch>
        </p:blipFill>
        <p:spPr>
          <a:xfrm>
            <a:off x="1824355" y="5716905"/>
            <a:ext cx="344805" cy="152400"/>
          </a:xfrm>
          <a:prstGeom prst="rect">
            <a:avLst/>
          </a:prstGeom>
        </p:spPr>
      </p:pic>
      <p:sp>
        <p:nvSpPr>
          <p:cNvPr id="130" name="文本框 129"/>
          <p:cNvSpPr txBox="1"/>
          <p:nvPr/>
        </p:nvSpPr>
        <p:spPr>
          <a:xfrm>
            <a:off x="956945" y="5093335"/>
            <a:ext cx="678815" cy="306705"/>
          </a:xfrm>
          <a:prstGeom prst="rect">
            <a:avLst/>
          </a:prstGeom>
          <a:noFill/>
        </p:spPr>
        <p:txBody>
          <a:bodyPr wrap="square" rtlCol="0">
            <a:spAutoFit/>
          </a:bodyPr>
          <a:p>
            <a:r>
              <a:rPr lang="en-US" sz="1400" dirty="0" smtClean="0">
                <a:latin typeface="微软雅黑" panose="020B0503020204020204" charset="-122"/>
                <a:ea typeface="微软雅黑" panose="020B0503020204020204" charset="-122"/>
              </a:rPr>
              <a:t>FRER </a:t>
            </a:r>
            <a:endParaRPr lang="en-US" sz="1400" dirty="0" smtClean="0">
              <a:latin typeface="微软雅黑" panose="020B0503020204020204" charset="-122"/>
              <a:ea typeface="微软雅黑" panose="020B0503020204020204" charset="-122"/>
            </a:endParaRPr>
          </a:p>
        </p:txBody>
      </p:sp>
      <p:sp>
        <p:nvSpPr>
          <p:cNvPr id="57" name="矩形 56"/>
          <p:cNvSpPr/>
          <p:nvPr/>
        </p:nvSpPr>
        <p:spPr>
          <a:xfrm>
            <a:off x="1558290" y="4292600"/>
            <a:ext cx="517525" cy="166370"/>
          </a:xfrm>
          <a:prstGeom prst="rect">
            <a:avLst/>
          </a:prstGeom>
          <a:solidFill>
            <a:srgbClr val="2D2D8A">
              <a:lumMod val="40000"/>
              <a:lumOff val="60000"/>
            </a:srgbClr>
          </a:solidFill>
          <a:ln w="15875" cap="flat" cmpd="sng" algn="ctr">
            <a:solidFill>
              <a:srgbClr val="FFFFFF">
                <a:lumMod val="95000"/>
              </a:srgbClr>
            </a:solidFill>
            <a:prstDash val="sysDash"/>
          </a:ln>
          <a:effectLst/>
        </p:spPr>
        <p:txBody>
          <a:bodyPr rtlCol="0" anchor="ctr"/>
          <a:p>
            <a:pPr algn="ctr" fontAlgn="auto">
              <a:spcBef>
                <a:spcPts val="0"/>
              </a:spcBef>
              <a:spcAft>
                <a:spcPts val="0"/>
              </a:spcAft>
              <a:defRPr/>
            </a:pPr>
            <a:r>
              <a:rPr lang="en-US" altLang="zh-CN" sz="700" kern="0" dirty="0" smtClean="0">
                <a:solidFill>
                  <a:srgbClr val="002060"/>
                </a:solidFill>
                <a:latin typeface="Arial" panose="020B0604020202020204"/>
                <a:ea typeface="宋体" panose="02010600030101010101" pitchFamily="2" charset="-122"/>
              </a:rPr>
              <a:t>FRER</a:t>
            </a:r>
            <a:endParaRPr lang="en-US" altLang="zh-CN" sz="700" kern="0" dirty="0" smtClean="0">
              <a:solidFill>
                <a:srgbClr val="002060"/>
              </a:solidFill>
              <a:latin typeface="Arial" panose="020B0604020202020204"/>
              <a:ea typeface="宋体" panose="02010600030101010101" pitchFamily="2" charset="-122"/>
            </a:endParaRPr>
          </a:p>
        </p:txBody>
      </p:sp>
      <p:sp>
        <p:nvSpPr>
          <p:cNvPr id="36" name="矩形 32"/>
          <p:cNvSpPr/>
          <p:nvPr/>
        </p:nvSpPr>
        <p:spPr>
          <a:xfrm>
            <a:off x="1373505" y="5894070"/>
            <a:ext cx="628015" cy="427990"/>
          </a:xfrm>
          <a:prstGeom prst="rect">
            <a:avLst/>
          </a:prstGeom>
          <a:solidFill>
            <a:srgbClr val="00B0F0"/>
          </a:solidFill>
          <a:ln w="12700" cap="flat" cmpd="sng" algn="ctr">
            <a:noFill/>
            <a:prstDash val="solid"/>
            <a:miter lim="800000"/>
          </a:ln>
          <a:effectLst/>
        </p:spPr>
        <p:txBody>
          <a:bodyPr wrap="square" rtlCol="0" anchor="ctr">
            <a:noAutofit/>
          </a:bodyPr>
          <a:p>
            <a:pPr algn="ctr" defTabSz="685165" eaLnBrk="0" fontAlgn="base" hangingPunct="0">
              <a:spcBef>
                <a:spcPct val="0"/>
              </a:spcBef>
              <a:spcAft>
                <a:spcPct val="0"/>
              </a:spcAft>
            </a:pPr>
            <a:r>
              <a:rPr lang="en-US" altLang="zh-CN" sz="850" b="1" kern="0" dirty="0">
                <a:latin typeface="Arial" panose="020B0604020202020204"/>
                <a:ea typeface="微软雅黑" panose="020B0503020204020204" charset="-122"/>
                <a:cs typeface="Arial" panose="020B0604020202020204" pitchFamily="34" charset="0"/>
              </a:rPr>
              <a:t>5G CPE</a:t>
            </a:r>
            <a:endParaRPr lang="en-US" altLang="zh-CN" sz="850" b="1" kern="0" dirty="0">
              <a:latin typeface="Arial" panose="020B0604020202020204"/>
              <a:ea typeface="微软雅黑" panose="020B0503020204020204" charset="-122"/>
              <a:cs typeface="Arial" panose="020B0604020202020204" pitchFamily="34" charset="0"/>
            </a:endParaRPr>
          </a:p>
        </p:txBody>
      </p:sp>
      <p:sp>
        <p:nvSpPr>
          <p:cNvPr id="37" name="矩形 36"/>
          <p:cNvSpPr/>
          <p:nvPr/>
        </p:nvSpPr>
        <p:spPr>
          <a:xfrm>
            <a:off x="1475740" y="6177280"/>
            <a:ext cx="517525" cy="166370"/>
          </a:xfrm>
          <a:prstGeom prst="rect">
            <a:avLst/>
          </a:prstGeom>
          <a:solidFill>
            <a:srgbClr val="2D2D8A">
              <a:lumMod val="40000"/>
              <a:lumOff val="60000"/>
            </a:srgbClr>
          </a:solidFill>
          <a:ln w="15875" cap="flat" cmpd="sng" algn="ctr">
            <a:solidFill>
              <a:srgbClr val="FFFFFF">
                <a:lumMod val="95000"/>
              </a:srgbClr>
            </a:solidFill>
            <a:prstDash val="sysDash"/>
          </a:ln>
          <a:effectLst/>
        </p:spPr>
        <p:txBody>
          <a:bodyPr rtlCol="0" anchor="ctr"/>
          <a:p>
            <a:pPr algn="ctr" fontAlgn="auto">
              <a:spcBef>
                <a:spcPts val="0"/>
              </a:spcBef>
              <a:spcAft>
                <a:spcPts val="0"/>
              </a:spcAft>
              <a:defRPr/>
            </a:pPr>
            <a:r>
              <a:rPr lang="en-US" altLang="zh-CN" sz="700" kern="0" dirty="0" smtClean="0">
                <a:solidFill>
                  <a:srgbClr val="002060"/>
                </a:solidFill>
                <a:latin typeface="Arial" panose="020B0604020202020204"/>
                <a:ea typeface="宋体" panose="02010600030101010101" pitchFamily="2" charset="-122"/>
              </a:rPr>
              <a:t>FRER</a:t>
            </a:r>
            <a:endParaRPr lang="en-US" altLang="zh-CN" sz="700" kern="0" dirty="0" smtClean="0">
              <a:solidFill>
                <a:srgbClr val="002060"/>
              </a:solidFill>
              <a:latin typeface="Arial" panose="020B0604020202020204"/>
              <a:ea typeface="宋体" panose="02010600030101010101" pitchFamily="2" charset="-122"/>
            </a:endParaRPr>
          </a:p>
        </p:txBody>
      </p:sp>
      <p:sp>
        <p:nvSpPr>
          <p:cNvPr id="5" name="左右箭头 56"/>
          <p:cNvSpPr/>
          <p:nvPr/>
        </p:nvSpPr>
        <p:spPr>
          <a:xfrm>
            <a:off x="2073910" y="4313555"/>
            <a:ext cx="3283585" cy="145415"/>
          </a:xfrm>
          <a:prstGeom prst="leftRightArrow">
            <a:avLst/>
          </a:prstGeom>
          <a:solidFill>
            <a:schemeClr val="accent1"/>
          </a:solidFill>
          <a:ln w="12700" cap="flat" cmpd="sng" algn="ctr">
            <a:noFill/>
            <a:prstDash val="solid"/>
            <a:miter lim="800000"/>
          </a:ln>
          <a:effectLst/>
        </p:spPr>
        <p:txBody>
          <a:bodyPr rtlCol="0" anchor="ctr"/>
          <a:p>
            <a:pPr algn="ctr" defTabSz="685800">
              <a:defRPr/>
            </a:pPr>
            <a:endParaRPr lang="zh-CN" altLang="en-US" sz="1400" kern="0">
              <a:latin typeface="Calibri" panose="020F0502020204030204"/>
              <a:ea typeface="微软雅黑" panose="020B0503020204020204" charset="-122"/>
            </a:endParaRPr>
          </a:p>
        </p:txBody>
      </p:sp>
      <p:cxnSp>
        <p:nvCxnSpPr>
          <p:cNvPr id="7" name="直接连接符 6"/>
          <p:cNvCxnSpPr/>
          <p:nvPr/>
        </p:nvCxnSpPr>
        <p:spPr>
          <a:xfrm flipH="1">
            <a:off x="835660" y="4444365"/>
            <a:ext cx="629920" cy="43053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01520" y="4444365"/>
            <a:ext cx="503555" cy="462280"/>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31"/>
          <p:cNvSpPr/>
          <p:nvPr/>
        </p:nvSpPr>
        <p:spPr>
          <a:xfrm>
            <a:off x="1046480" y="4752340"/>
            <a:ext cx="511810" cy="318135"/>
          </a:xfrm>
          <a:prstGeom prst="rect">
            <a:avLst/>
          </a:prstGeom>
        </p:spPr>
        <p:style>
          <a:lnRef idx="3">
            <a:schemeClr val="lt1"/>
          </a:lnRef>
          <a:fillRef idx="1">
            <a:schemeClr val="accent6"/>
          </a:fillRef>
          <a:effectRef idx="1">
            <a:schemeClr val="accent6"/>
          </a:effectRef>
          <a:fontRef idx="minor">
            <a:schemeClr val="lt1"/>
          </a:fontRef>
        </p:style>
        <p:txBody>
          <a:bodyPr wrap="square" rtlCol="0" anchor="ctr"/>
          <a:p>
            <a:pPr defTabSz="685165" eaLnBrk="0" fontAlgn="base" hangingPunct="0">
              <a:spcBef>
                <a:spcPct val="0"/>
              </a:spcBef>
              <a:spcAft>
                <a:spcPct val="0"/>
              </a:spcAft>
            </a:pPr>
            <a:r>
              <a:rPr lang="en-US" altLang="zh-CN" sz="850" kern="0" dirty="0">
                <a:latin typeface="Arial" panose="020B0604020202020204"/>
                <a:ea typeface="微软雅黑" panose="020B0503020204020204" charset="-122"/>
                <a:cs typeface="Arial" panose="020B0604020202020204" pitchFamily="34" charset="0"/>
              </a:rPr>
              <a:t>DS-TT</a:t>
            </a:r>
            <a:endParaRPr lang="en-US" altLang="zh-CN" sz="850" kern="0" dirty="0">
              <a:latin typeface="Arial" panose="020B0604020202020204"/>
              <a:ea typeface="微软雅黑" panose="020B0503020204020204" charset="-122"/>
              <a:cs typeface="Arial" panose="020B0604020202020204" pitchFamily="34" charset="0"/>
            </a:endParaRPr>
          </a:p>
        </p:txBody>
      </p:sp>
      <p:cxnSp>
        <p:nvCxnSpPr>
          <p:cNvPr id="12" name="直接连接符 60"/>
          <p:cNvCxnSpPr>
            <a:endCxn id="17" idx="1"/>
          </p:cNvCxnSpPr>
          <p:nvPr/>
        </p:nvCxnSpPr>
        <p:spPr>
          <a:xfrm flipV="1">
            <a:off x="1557020" y="4911725"/>
            <a:ext cx="183515" cy="8255"/>
          </a:xfrm>
          <a:prstGeom prst="line">
            <a:avLst/>
          </a:prstGeom>
          <a:noFill/>
          <a:ln w="6350" cap="flat" cmpd="sng" algn="ctr">
            <a:solidFill>
              <a:sysClr val="windowText" lastClr="000000">
                <a:lumMod val="50000"/>
                <a:lumOff val="50000"/>
              </a:sysClr>
            </a:solidFill>
            <a:prstDash val="solid"/>
            <a:miter lim="800000"/>
          </a:ln>
          <a:effectLst/>
        </p:spPr>
      </p:cxnSp>
      <p:sp>
        <p:nvSpPr>
          <p:cNvPr id="17" name="矩形 31"/>
          <p:cNvSpPr/>
          <p:nvPr/>
        </p:nvSpPr>
        <p:spPr>
          <a:xfrm>
            <a:off x="1740535" y="4752340"/>
            <a:ext cx="511810" cy="31813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nchor="ctr"/>
          <a:p>
            <a:pPr defTabSz="685165" eaLnBrk="0" fontAlgn="base" hangingPunct="0">
              <a:spcBef>
                <a:spcPct val="0"/>
              </a:spcBef>
              <a:spcAft>
                <a:spcPct val="0"/>
              </a:spcAft>
            </a:pPr>
            <a:r>
              <a:rPr lang="en-US" altLang="zh-CN" sz="850" kern="0" dirty="0">
                <a:latin typeface="Arial" panose="020B0604020202020204"/>
                <a:ea typeface="微软雅黑" panose="020B0503020204020204" charset="-122"/>
                <a:cs typeface="Arial" panose="020B0604020202020204" pitchFamily="34" charset="0"/>
              </a:rPr>
              <a:t>5G UE</a:t>
            </a:r>
            <a:endParaRPr lang="en-US" altLang="zh-CN" sz="850" kern="0" dirty="0">
              <a:latin typeface="Arial" panose="020B0604020202020204"/>
              <a:ea typeface="微软雅黑" panose="020B0503020204020204" charset="-122"/>
              <a:cs typeface="Arial" panose="020B0604020202020204" pitchFamily="34" charset="0"/>
            </a:endParaRPr>
          </a:p>
        </p:txBody>
      </p:sp>
      <p:sp>
        <p:nvSpPr>
          <p:cNvPr id="18" name="矩形 17"/>
          <p:cNvSpPr/>
          <p:nvPr/>
        </p:nvSpPr>
        <p:spPr>
          <a:xfrm>
            <a:off x="2675255" y="3585845"/>
            <a:ext cx="127000" cy="3302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2954655" y="3585845"/>
            <a:ext cx="127000" cy="3302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3234055" y="3585845"/>
            <a:ext cx="127000" cy="3302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3513455" y="3585845"/>
            <a:ext cx="127000" cy="3302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2660015" y="4519295"/>
            <a:ext cx="127000" cy="3302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2939415" y="4519295"/>
            <a:ext cx="127000" cy="3302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3218815" y="4519295"/>
            <a:ext cx="127000" cy="3302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498215" y="4519295"/>
            <a:ext cx="127000" cy="3302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左右箭头 56"/>
          <p:cNvSpPr/>
          <p:nvPr/>
        </p:nvSpPr>
        <p:spPr>
          <a:xfrm rot="5400000">
            <a:off x="5257165" y="5078730"/>
            <a:ext cx="950595" cy="155575"/>
          </a:xfrm>
          <a:prstGeom prst="leftRightArrow">
            <a:avLst/>
          </a:prstGeom>
          <a:solidFill>
            <a:schemeClr val="accent1"/>
          </a:solidFill>
          <a:ln w="12700" cap="flat" cmpd="sng" algn="ctr">
            <a:noFill/>
            <a:prstDash val="solid"/>
            <a:miter lim="800000"/>
          </a:ln>
          <a:effectLst/>
        </p:spPr>
        <p:txBody>
          <a:bodyPr rtlCol="0" anchor="ctr"/>
          <a:p>
            <a:pPr algn="ctr" defTabSz="685800">
              <a:defRPr/>
            </a:pPr>
            <a:endParaRPr lang="zh-CN" altLang="en-US" sz="1400" kern="0">
              <a:latin typeface="Calibri" panose="020F0502020204030204"/>
              <a:ea typeface="微软雅黑" panose="020B0503020204020204" charset="-122"/>
            </a:endParaRPr>
          </a:p>
        </p:txBody>
      </p:sp>
      <p:sp>
        <p:nvSpPr>
          <p:cNvPr id="31" name="矩形 34"/>
          <p:cNvSpPr/>
          <p:nvPr/>
        </p:nvSpPr>
        <p:spPr>
          <a:xfrm>
            <a:off x="5307965" y="5731510"/>
            <a:ext cx="801370" cy="619125"/>
          </a:xfrm>
          <a:prstGeom prst="rect">
            <a:avLst/>
          </a:prstGeom>
          <a:solidFill>
            <a:schemeClr val="accent5">
              <a:lumMod val="40000"/>
              <a:lumOff val="60000"/>
            </a:schemeClr>
          </a:solidFill>
          <a:ln w="12700" cap="flat" cmpd="sng" algn="ctr">
            <a:noFill/>
            <a:prstDash val="solid"/>
            <a:miter lim="800000"/>
          </a:ln>
          <a:effectLst/>
        </p:spPr>
        <p:txBody>
          <a:bodyPr rtlCol="0" anchor="ctr"/>
          <a:p>
            <a:pPr algn="ctr" defTabSz="685165" eaLnBrk="0" fontAlgn="base" hangingPunct="0">
              <a:spcBef>
                <a:spcPct val="0"/>
              </a:spcBef>
              <a:spcAft>
                <a:spcPct val="0"/>
              </a:spcAft>
              <a:defRPr/>
            </a:pPr>
            <a:r>
              <a:rPr lang="en-US" sz="1200" kern="0" dirty="0">
                <a:latin typeface="Arial" panose="020B0604020202020204"/>
                <a:ea typeface="微软雅黑" panose="020B0503020204020204" charset="-122"/>
                <a:cs typeface="Arial" panose="020B0604020202020204" pitchFamily="34" charset="0"/>
              </a:rPr>
              <a:t>UPF</a:t>
            </a:r>
            <a:endParaRPr lang="en-US" sz="1200" kern="0" dirty="0">
              <a:latin typeface="Arial" panose="020B0604020202020204"/>
              <a:ea typeface="微软雅黑" panose="020B0503020204020204" charset="-122"/>
              <a:cs typeface="Arial" panose="020B0604020202020204" pitchFamily="34" charset="0"/>
            </a:endParaRPr>
          </a:p>
        </p:txBody>
      </p:sp>
      <p:sp>
        <p:nvSpPr>
          <p:cNvPr id="33" name="矩形 33"/>
          <p:cNvSpPr/>
          <p:nvPr/>
        </p:nvSpPr>
        <p:spPr>
          <a:xfrm>
            <a:off x="4618990" y="5708015"/>
            <a:ext cx="535940" cy="619125"/>
          </a:xfrm>
          <a:prstGeom prst="rect">
            <a:avLst/>
          </a:prstGeom>
          <a:solidFill>
            <a:schemeClr val="accent5">
              <a:lumMod val="60000"/>
              <a:lumOff val="40000"/>
              <a:alpha val="66000"/>
            </a:schemeClr>
          </a:solidFill>
          <a:ln w="12700" cap="flat" cmpd="sng" algn="ctr">
            <a:noFill/>
            <a:prstDash val="solid"/>
            <a:miter lim="800000"/>
          </a:ln>
          <a:effectLst/>
        </p:spPr>
        <p:txBody>
          <a:bodyPr wrap="square" rtlCol="0" anchor="ctr"/>
          <a:p>
            <a:pPr defTabSz="685165" eaLnBrk="0" fontAlgn="base" hangingPunct="0">
              <a:spcBef>
                <a:spcPct val="0"/>
              </a:spcBef>
              <a:spcAft>
                <a:spcPct val="0"/>
              </a:spcAft>
              <a:defRPr/>
            </a:pPr>
            <a:r>
              <a:rPr lang="en-US" altLang="zh-CN" sz="1200" kern="0" dirty="0">
                <a:latin typeface="Arial" panose="020B0604020202020204"/>
                <a:ea typeface="微软雅黑" panose="020B0503020204020204" charset="-122"/>
                <a:cs typeface="Arial" panose="020B0604020202020204" pitchFamily="34" charset="0"/>
              </a:rPr>
              <a:t>RAN</a:t>
            </a:r>
            <a:endParaRPr lang="en-US" altLang="zh-CN" sz="1200" kern="0" dirty="0">
              <a:latin typeface="Arial" panose="020B0604020202020204"/>
              <a:ea typeface="微软雅黑" panose="020B0503020204020204" charset="-122"/>
              <a:cs typeface="Arial" panose="020B0604020202020204" pitchFamily="34" charset="0"/>
            </a:endParaRPr>
          </a:p>
        </p:txBody>
      </p:sp>
      <p:cxnSp>
        <p:nvCxnSpPr>
          <p:cNvPr id="34" name="直接连接符 46"/>
          <p:cNvCxnSpPr/>
          <p:nvPr/>
        </p:nvCxnSpPr>
        <p:spPr>
          <a:xfrm>
            <a:off x="5139055" y="6014720"/>
            <a:ext cx="150495" cy="4445"/>
          </a:xfrm>
          <a:prstGeom prst="line">
            <a:avLst/>
          </a:prstGeom>
          <a:noFill/>
          <a:ln w="6350" cap="flat" cmpd="sng" algn="ctr">
            <a:solidFill>
              <a:sysClr val="windowText" lastClr="000000">
                <a:lumMod val="50000"/>
                <a:lumOff val="50000"/>
              </a:sysClr>
            </a:solidFill>
            <a:prstDash val="solid"/>
            <a:miter lim="800000"/>
          </a:ln>
          <a:effectLst/>
        </p:spPr>
      </p:cxnSp>
      <p:sp>
        <p:nvSpPr>
          <p:cNvPr id="35" name="左右箭头 56"/>
          <p:cNvSpPr/>
          <p:nvPr/>
        </p:nvSpPr>
        <p:spPr>
          <a:xfrm>
            <a:off x="2054860" y="6080125"/>
            <a:ext cx="3283585" cy="145415"/>
          </a:xfrm>
          <a:prstGeom prst="leftRightArrow">
            <a:avLst/>
          </a:prstGeom>
          <a:solidFill>
            <a:schemeClr val="accent1"/>
          </a:solidFill>
          <a:ln w="12700" cap="flat" cmpd="sng" algn="ctr">
            <a:noFill/>
            <a:prstDash val="solid"/>
            <a:miter lim="800000"/>
          </a:ln>
          <a:effectLst/>
        </p:spPr>
        <p:txBody>
          <a:bodyPr rtlCol="0" anchor="ctr"/>
          <a:p>
            <a:pPr algn="ctr" defTabSz="685800">
              <a:defRPr/>
            </a:pPr>
            <a:endParaRPr lang="zh-CN" altLang="en-US" sz="1400" kern="0">
              <a:latin typeface="Calibri" panose="020F0502020204030204"/>
              <a:ea typeface="微软雅黑" panose="020B0503020204020204" charset="-122"/>
            </a:endParaRPr>
          </a:p>
        </p:txBody>
      </p:sp>
      <p:sp>
        <p:nvSpPr>
          <p:cNvPr id="39" name="左右箭头 56"/>
          <p:cNvSpPr/>
          <p:nvPr/>
        </p:nvSpPr>
        <p:spPr>
          <a:xfrm>
            <a:off x="2064385" y="5831205"/>
            <a:ext cx="3283585" cy="145415"/>
          </a:xfrm>
          <a:prstGeom prst="leftRightArrow">
            <a:avLst/>
          </a:prstGeom>
          <a:solidFill>
            <a:schemeClr val="accent1"/>
          </a:solidFill>
          <a:ln w="12700" cap="flat" cmpd="sng" algn="ctr">
            <a:noFill/>
            <a:prstDash val="solid"/>
            <a:miter lim="800000"/>
          </a:ln>
          <a:effectLst/>
        </p:spPr>
        <p:txBody>
          <a:bodyPr rtlCol="0" anchor="ctr"/>
          <a:p>
            <a:pPr algn="ctr" defTabSz="685800">
              <a:defRPr/>
            </a:pPr>
            <a:endParaRPr lang="zh-CN" altLang="en-US" sz="1400" kern="0">
              <a:latin typeface="Calibri" panose="020F0502020204030204"/>
              <a:ea typeface="微软雅黑" panose="020B0503020204020204" charset="-122"/>
            </a:endParaRPr>
          </a:p>
        </p:txBody>
      </p:sp>
      <p:pic>
        <p:nvPicPr>
          <p:cNvPr id="40" name="图片 68"/>
          <p:cNvPicPr>
            <a:picLocks noChangeAspect="1"/>
          </p:cNvPicPr>
          <p:nvPr/>
        </p:nvPicPr>
        <p:blipFill>
          <a:blip r:embed="rId1" cstate="print"/>
          <a:stretch>
            <a:fillRect/>
          </a:stretch>
        </p:blipFill>
        <p:spPr>
          <a:xfrm>
            <a:off x="4291330" y="5703570"/>
            <a:ext cx="344805" cy="152400"/>
          </a:xfrm>
          <a:prstGeom prst="rect">
            <a:avLst/>
          </a:prstGeom>
        </p:spPr>
      </p:pic>
      <p:sp>
        <p:nvSpPr>
          <p:cNvPr id="41" name="矩形 40"/>
          <p:cNvSpPr/>
          <p:nvPr/>
        </p:nvSpPr>
        <p:spPr>
          <a:xfrm>
            <a:off x="5575300" y="4437380"/>
            <a:ext cx="517525" cy="166370"/>
          </a:xfrm>
          <a:prstGeom prst="rect">
            <a:avLst/>
          </a:prstGeom>
          <a:solidFill>
            <a:srgbClr val="2D2D8A">
              <a:lumMod val="40000"/>
              <a:lumOff val="60000"/>
            </a:srgbClr>
          </a:solidFill>
          <a:ln w="15875" cap="flat" cmpd="sng" algn="ctr">
            <a:solidFill>
              <a:srgbClr val="FFFFFF">
                <a:lumMod val="95000"/>
              </a:srgbClr>
            </a:solidFill>
            <a:prstDash val="sysDash"/>
          </a:ln>
          <a:effectLst/>
        </p:spPr>
        <p:txBody>
          <a:bodyPr rtlCol="0" anchor="ctr"/>
          <a:p>
            <a:pPr algn="ctr" fontAlgn="auto">
              <a:spcBef>
                <a:spcPts val="0"/>
              </a:spcBef>
              <a:spcAft>
                <a:spcPts val="0"/>
              </a:spcAft>
              <a:defRPr/>
            </a:pPr>
            <a:r>
              <a:rPr lang="en-US" altLang="zh-CN" sz="700" kern="0" dirty="0" smtClean="0">
                <a:solidFill>
                  <a:srgbClr val="002060"/>
                </a:solidFill>
                <a:latin typeface="Arial" panose="020B0604020202020204"/>
                <a:ea typeface="宋体" panose="02010600030101010101" pitchFamily="2" charset="-122"/>
              </a:rPr>
              <a:t>FRER</a:t>
            </a:r>
            <a:endParaRPr lang="en-US" altLang="zh-CN" sz="700" kern="0" dirty="0" smtClean="0">
              <a:solidFill>
                <a:srgbClr val="002060"/>
              </a:solidFill>
              <a:latin typeface="Arial" panose="020B0604020202020204"/>
              <a:ea typeface="宋体" panose="02010600030101010101" pitchFamily="2" charset="-122"/>
            </a:endParaRPr>
          </a:p>
        </p:txBody>
      </p:sp>
      <p:sp>
        <p:nvSpPr>
          <p:cNvPr id="42" name="矩形 41"/>
          <p:cNvSpPr/>
          <p:nvPr/>
        </p:nvSpPr>
        <p:spPr>
          <a:xfrm>
            <a:off x="5591810" y="6184900"/>
            <a:ext cx="517525" cy="166370"/>
          </a:xfrm>
          <a:prstGeom prst="rect">
            <a:avLst/>
          </a:prstGeom>
          <a:solidFill>
            <a:srgbClr val="2D2D8A">
              <a:lumMod val="40000"/>
              <a:lumOff val="60000"/>
            </a:srgbClr>
          </a:solidFill>
          <a:ln w="15875" cap="flat" cmpd="sng" algn="ctr">
            <a:solidFill>
              <a:srgbClr val="FFFFFF">
                <a:lumMod val="95000"/>
              </a:srgbClr>
            </a:solidFill>
            <a:prstDash val="sysDash"/>
          </a:ln>
          <a:effectLst/>
        </p:spPr>
        <p:txBody>
          <a:bodyPr rtlCol="0" anchor="ctr"/>
          <a:p>
            <a:pPr algn="ctr" fontAlgn="auto">
              <a:spcBef>
                <a:spcPts val="0"/>
              </a:spcBef>
              <a:spcAft>
                <a:spcPts val="0"/>
              </a:spcAft>
              <a:defRPr/>
            </a:pPr>
            <a:r>
              <a:rPr lang="en-US" altLang="zh-CN" sz="700" kern="0" dirty="0" smtClean="0">
                <a:solidFill>
                  <a:srgbClr val="002060"/>
                </a:solidFill>
                <a:latin typeface="Arial" panose="020B0604020202020204"/>
                <a:ea typeface="宋体" panose="02010600030101010101" pitchFamily="2" charset="-122"/>
              </a:rPr>
              <a:t>FRER</a:t>
            </a:r>
            <a:endParaRPr lang="en-US" altLang="zh-CN" sz="700" kern="0" dirty="0" smtClean="0">
              <a:solidFill>
                <a:srgbClr val="002060"/>
              </a:solidFill>
              <a:latin typeface="Arial" panose="020B0604020202020204"/>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1"/>
          <p:cNvSpPr>
            <a:spLocks noGrp="1"/>
          </p:cNvSpPr>
          <p:nvPr/>
        </p:nvSpPr>
        <p:spPr>
          <a:xfrm>
            <a:off x="193040" y="374650"/>
            <a:ext cx="7643495" cy="693420"/>
          </a:xfrm>
          <a:prstGeom prst="rect">
            <a:avLst/>
          </a:prstGeom>
          <a:noFill/>
          <a:ln>
            <a:noFill/>
          </a:ln>
        </p:spPr>
        <p:txBody>
          <a:bodyPr vert="horz" wrap="square" lIns="91440" tIns="45720" rIns="91440" bIns="45720" numCol="1" anchor="ctr" anchorCtr="0" compatLnSpc="1">
            <a:normAutofit/>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charset="0"/>
              </a:defRPr>
            </a:lvl2pPr>
            <a:lvl3pPr algn="ctr" rtl="0" eaLnBrk="0" fontAlgn="base" hangingPunct="0">
              <a:spcBef>
                <a:spcPct val="0"/>
              </a:spcBef>
              <a:spcAft>
                <a:spcPct val="0"/>
              </a:spcAft>
              <a:defRPr sz="3200">
                <a:solidFill>
                  <a:srgbClr val="FF0000"/>
                </a:solidFill>
                <a:latin typeface="Calibri" panose="020F0502020204030204" charset="0"/>
              </a:defRPr>
            </a:lvl3pPr>
            <a:lvl4pPr algn="ctr" rtl="0" eaLnBrk="0" fontAlgn="base" hangingPunct="0">
              <a:spcBef>
                <a:spcPct val="0"/>
              </a:spcBef>
              <a:spcAft>
                <a:spcPct val="0"/>
              </a:spcAft>
              <a:defRPr sz="3200">
                <a:solidFill>
                  <a:srgbClr val="FF0000"/>
                </a:solidFill>
                <a:latin typeface="Calibri" panose="020F0502020204030204" charset="0"/>
              </a:defRPr>
            </a:lvl4pPr>
            <a:lvl5pPr algn="ctr" rtl="0" eaLnBrk="0" fontAlgn="base" hangingPunct="0">
              <a:spcBef>
                <a:spcPct val="0"/>
              </a:spcBef>
              <a:spcAft>
                <a:spcPct val="0"/>
              </a:spcAft>
              <a:defRPr sz="3200">
                <a:solidFill>
                  <a:srgbClr val="FF0000"/>
                </a:solidFill>
                <a:latin typeface="Calibri" panose="020F0502020204030204" charset="0"/>
              </a:defRPr>
            </a:lvl5pPr>
            <a:lvl6pPr marL="457200" algn="ctr" rtl="0" eaLnBrk="0" fontAlgn="base" hangingPunct="0">
              <a:spcBef>
                <a:spcPct val="0"/>
              </a:spcBef>
              <a:spcAft>
                <a:spcPct val="0"/>
              </a:spcAft>
              <a:defRPr sz="3200">
                <a:solidFill>
                  <a:srgbClr val="FF0000"/>
                </a:solidFill>
                <a:latin typeface="Calibri" panose="020F0502020204030204" charset="0"/>
              </a:defRPr>
            </a:lvl6pPr>
            <a:lvl7pPr marL="914400" algn="ctr" rtl="0" eaLnBrk="0" fontAlgn="base" hangingPunct="0">
              <a:spcBef>
                <a:spcPct val="0"/>
              </a:spcBef>
              <a:spcAft>
                <a:spcPct val="0"/>
              </a:spcAft>
              <a:defRPr sz="3200">
                <a:solidFill>
                  <a:srgbClr val="FF0000"/>
                </a:solidFill>
                <a:latin typeface="Calibri" panose="020F0502020204030204" charset="0"/>
              </a:defRPr>
            </a:lvl7pPr>
            <a:lvl8pPr marL="1371600" algn="ctr" rtl="0" eaLnBrk="0" fontAlgn="base" hangingPunct="0">
              <a:spcBef>
                <a:spcPct val="0"/>
              </a:spcBef>
              <a:spcAft>
                <a:spcPct val="0"/>
              </a:spcAft>
              <a:defRPr sz="3200">
                <a:solidFill>
                  <a:srgbClr val="FF0000"/>
                </a:solidFill>
                <a:latin typeface="Calibri" panose="020F0502020204030204" charset="0"/>
              </a:defRPr>
            </a:lvl8pPr>
            <a:lvl9pPr marL="1828800" algn="ctr" rtl="0" eaLnBrk="0" fontAlgn="base" hangingPunct="0">
              <a:spcBef>
                <a:spcPct val="0"/>
              </a:spcBef>
              <a:spcAft>
                <a:spcPct val="0"/>
              </a:spcAft>
              <a:defRPr sz="3200">
                <a:solidFill>
                  <a:srgbClr val="FF0000"/>
                </a:solidFill>
                <a:latin typeface="Calibri" panose="020F0502020204030204" charset="0"/>
              </a:defRPr>
            </a:lvl9pPr>
          </a:lstStyle>
          <a:p>
            <a:pPr lvl="1" algn="l" rtl="0">
              <a:lnSpc>
                <a:spcPct val="90000"/>
              </a:lnSpc>
              <a:spcBef>
                <a:spcPct val="0"/>
              </a:spcBef>
            </a:pPr>
            <a:endParaRPr lang="en-US" altLang="zh-CN" sz="3200" kern="1200" dirty="0">
              <a:solidFill>
                <a:srgbClr val="C00000"/>
              </a:solidFill>
              <a:latin typeface="Calibri" panose="020F0502020204030204" charset="0"/>
              <a:ea typeface="Times New Roman" panose="02020603050405020304" pitchFamily="18" charset="0"/>
              <a:cs typeface="+mj-cs"/>
            </a:endParaRPr>
          </a:p>
        </p:txBody>
      </p:sp>
      <p:sp>
        <p:nvSpPr>
          <p:cNvPr id="6" name="Title 1"/>
          <p:cNvSpPr>
            <a:spLocks noGrp="1"/>
          </p:cNvSpPr>
          <p:nvPr>
            <p:ph type="title"/>
          </p:nvPr>
        </p:nvSpPr>
        <p:spPr>
          <a:xfrm>
            <a:off x="180975" y="233680"/>
            <a:ext cx="7498715" cy="661035"/>
          </a:xfrm>
        </p:spPr>
        <p:txBody>
          <a:bodyPr>
            <a:normAutofit/>
          </a:bodyPr>
          <a:p>
            <a:pPr lvl="1" algn="l" rtl="0">
              <a:lnSpc>
                <a:spcPct val="90000"/>
              </a:lnSpc>
              <a:spcBef>
                <a:spcPct val="0"/>
              </a:spcBef>
            </a:pPr>
            <a:r>
              <a:rPr lang="en-US" altLang="zh-CN" sz="3200" kern="1200" dirty="0">
                <a:solidFill>
                  <a:srgbClr val="C00000"/>
                </a:solidFill>
                <a:latin typeface="Calibri" panose="020F0502020204030204" charset="0"/>
                <a:ea typeface="Times New Roman" panose="02020603050405020304" pitchFamily="18" charset="0"/>
                <a:cs typeface="+mj-cs"/>
              </a:rPr>
              <a:t>Proposal </a:t>
            </a:r>
            <a:endParaRPr lang="en-US" altLang="zh-CN" sz="3200" kern="1200" dirty="0">
              <a:solidFill>
                <a:srgbClr val="C00000"/>
              </a:solidFill>
              <a:latin typeface="Calibri" panose="020F0502020204030204" charset="0"/>
              <a:ea typeface="Times New Roman" panose="02020603050405020304" pitchFamily="18" charset="0"/>
              <a:cs typeface="+mj-cs"/>
            </a:endParaRPr>
          </a:p>
        </p:txBody>
      </p:sp>
      <p:sp>
        <p:nvSpPr>
          <p:cNvPr id="20" name="文本框 19"/>
          <p:cNvSpPr txBox="1"/>
          <p:nvPr/>
        </p:nvSpPr>
        <p:spPr>
          <a:xfrm>
            <a:off x="111760" y="954405"/>
            <a:ext cx="6096000" cy="368300"/>
          </a:xfrm>
          <a:prstGeom prst="rect">
            <a:avLst/>
          </a:prstGeom>
          <a:noFill/>
        </p:spPr>
        <p:txBody>
          <a:bodyPr wrap="square" rtlCol="0" anchor="t">
            <a:spAutoFit/>
          </a:bodyPr>
          <a:p>
            <a:pPr marL="285750" indent="-285750">
              <a:buFont typeface="Wingdings" panose="05000000000000000000" charset="0"/>
              <a:buChar char="u"/>
            </a:pPr>
            <a:r>
              <a:rPr lang="zh-CN" altLang="en-US" b="1"/>
              <a:t>by using PMIC/UMIC to enable the FRER capability：</a:t>
            </a:r>
            <a:endParaRPr lang="zh-CN" altLang="en-US" b="1"/>
          </a:p>
        </p:txBody>
      </p:sp>
      <p:sp>
        <p:nvSpPr>
          <p:cNvPr id="111" name="文本框 110"/>
          <p:cNvSpPr txBox="1"/>
          <p:nvPr/>
        </p:nvSpPr>
        <p:spPr>
          <a:xfrm>
            <a:off x="0" y="3191510"/>
            <a:ext cx="12130405" cy="3170555"/>
          </a:xfrm>
          <a:prstGeom prst="rect">
            <a:avLst/>
          </a:prstGeom>
          <a:noFill/>
          <a:ln w="9525">
            <a:noFill/>
          </a:ln>
        </p:spPr>
        <p:txBody>
          <a:bodyPr wrap="square">
            <a:noAutofit/>
          </a:bodyPr>
          <a:p>
            <a:pPr marL="285750" indent="-285750">
              <a:buFont typeface="Arial" panose="020B0604020202020204" pitchFamily="34" charset="0"/>
              <a:buChar char="•"/>
            </a:pPr>
            <a:r>
              <a:rPr lang="en-US" sz="1600" b="0">
                <a:latin typeface="Times New Roman" panose="02020603050405020304" pitchFamily="18" charset="0"/>
              </a:rPr>
              <a:t>For single UE case, support of redundant PDU Sessions for FRER include:</a:t>
            </a:r>
            <a:endParaRPr lang="en-US" sz="1600" b="0">
              <a:latin typeface="Times New Roman" panose="02020603050405020304" pitchFamily="18" charset="0"/>
            </a:endParaRPr>
          </a:p>
          <a:p>
            <a:pPr marL="285750" indent="-285750">
              <a:buFont typeface="Arial" panose="020B0604020202020204" pitchFamily="34" charset="0"/>
              <a:buChar char="•"/>
            </a:pPr>
            <a:r>
              <a:rPr lang="en-US" sz="1600" b="0">
                <a:latin typeface="Times New Roman" panose="02020603050405020304" pitchFamily="18" charset="0"/>
              </a:rPr>
              <a:t>-A UE initiates two redundant PDU Sessions, respectively based on Dual Connectivity based end to end Redundant User Plane Paths as described in clause 5.33.2.1 of TS 23.501 [x] but select the same UPF or a UE initiates two redundant PDU Sessions, respectively via a single RAN and select the same UPF.</a:t>
            </a:r>
            <a:endParaRPr lang="en-US" sz="1600" b="0">
              <a:latin typeface="Times New Roman" panose="02020603050405020304" pitchFamily="18" charset="0"/>
            </a:endParaRPr>
          </a:p>
          <a:p>
            <a:pPr marL="285750" indent="-285750">
              <a:buFont typeface="Arial" panose="020B0604020202020204" pitchFamily="34" charset="0"/>
              <a:buChar char="•"/>
            </a:pPr>
            <a:r>
              <a:rPr lang="en-US" sz="1600" b="0">
                <a:latin typeface="Times New Roman" panose="02020603050405020304" pitchFamily="18" charset="0"/>
              </a:rPr>
              <a:t>-The SMF should select the same UPF to ensure FRER based redundancy transmission, based on local configuration or the specific DNN.</a:t>
            </a:r>
            <a:endParaRPr lang="en-US" sz="1600" b="0">
              <a:latin typeface="Times New Roman" panose="02020603050405020304" pitchFamily="18" charset="0"/>
            </a:endParaRPr>
          </a:p>
          <a:p>
            <a:pPr marL="285750" indent="-285750">
              <a:buFont typeface="Arial" panose="020B0604020202020204" pitchFamily="34" charset="0"/>
              <a:buChar char="•"/>
            </a:pPr>
            <a:r>
              <a:rPr lang="en-US" sz="1600" b="0">
                <a:latin typeface="Times New Roman" panose="02020603050405020304" pitchFamily="18" charset="0"/>
              </a:rPr>
              <a:t>-DS-TT provides a PMIC(which includes the FRER indication) and the DS-TT port MAC address to the UE, which includes the PMIC as an optional Information Element of an N1 SM container and triggers the UE requested PDU Session Establishment procedure or PDU Session Modification procedure to forward the PMIC to the SMF. SMF forwards the PMIC and the port number of the related DS-TT port to TSN AF or TSCTSF as described in clauses 4.3.2.2 and 4.3.3.2 of TS 23.502 [3]	</a:t>
            </a:r>
            <a:endParaRPr lang="en-US" sz="1600" b="0">
              <a:latin typeface="Times New Roman" panose="02020603050405020304" pitchFamily="18" charset="0"/>
            </a:endParaRPr>
          </a:p>
          <a:p>
            <a:pPr marL="285750" indent="-285750">
              <a:buFont typeface="Arial" panose="020B0604020202020204" pitchFamily="34" charset="0"/>
              <a:buChar char="•"/>
            </a:pPr>
            <a:r>
              <a:rPr lang="en-US" sz="1600" b="0">
                <a:latin typeface="Times New Roman" panose="02020603050405020304" pitchFamily="18" charset="0"/>
              </a:rPr>
              <a:t>-During the PDU session establishment, the UPF/NW-TT provides the PMIC/UMIC to SMF. The SMF provide the PMIC and UMIC of DS-TT/NW-TT transparently to TSCTSF, as described in Clause 5.28.3.1.</a:t>
            </a:r>
            <a:endParaRPr lang="en-US" sz="1600" b="0">
              <a:latin typeface="Times New Roman" panose="02020603050405020304" pitchFamily="18" charset="0"/>
            </a:endParaRPr>
          </a:p>
          <a:p>
            <a:pPr marL="285750" indent="-285750">
              <a:buFont typeface="Arial" panose="020B0604020202020204" pitchFamily="34" charset="0"/>
              <a:buChar char="•"/>
            </a:pPr>
            <a:r>
              <a:rPr lang="en-US" sz="1600" b="0">
                <a:latin typeface="Times New Roman" panose="02020603050405020304" pitchFamily="18" charset="0"/>
              </a:rPr>
              <a:t>-The TSN AF or TSCTSF provides the FRER configurations in PMIC to the UE/DS-TT for UL replication and DL elimination.</a:t>
            </a:r>
            <a:endParaRPr lang="en-US" sz="1600" b="0">
              <a:latin typeface="Times New Roman" panose="02020603050405020304" pitchFamily="18" charset="0"/>
            </a:endParaRPr>
          </a:p>
          <a:p>
            <a:pPr marL="285750" indent="-285750">
              <a:buFont typeface="Arial" panose="020B0604020202020204" pitchFamily="34" charset="0"/>
              <a:buChar char="•"/>
            </a:pPr>
            <a:r>
              <a:rPr lang="en-US" sz="1600" b="0">
                <a:latin typeface="Times New Roman" panose="02020603050405020304" pitchFamily="18" charset="0"/>
              </a:rPr>
              <a:t>-The TSN AF or TSCTSF provides the FRER configurations in PMIC/UMIC to the UPF/NW-TT for DL replication and UL elimination.</a:t>
            </a:r>
            <a:endParaRPr lang="en-US" sz="1600" b="0">
              <a:latin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2510155" y="1446530"/>
            <a:ext cx="6993890" cy="174498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3241</Words>
  <Application>WPS 演示</Application>
  <PresentationFormat>宽屏</PresentationFormat>
  <Paragraphs>155</Paragraphs>
  <Slides>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vt:i4>
      </vt:variant>
    </vt:vector>
  </HeadingPairs>
  <TitlesOfParts>
    <vt:vector size="19" baseType="lpstr">
      <vt:lpstr>Arial</vt:lpstr>
      <vt:lpstr>宋体</vt:lpstr>
      <vt:lpstr>Wingdings</vt:lpstr>
      <vt:lpstr>微软雅黑</vt:lpstr>
      <vt:lpstr>Wingdings</vt:lpstr>
      <vt:lpstr>Calibri</vt:lpstr>
      <vt:lpstr>Times New Roman</vt:lpstr>
      <vt:lpstr>Arial</vt:lpstr>
      <vt:lpstr>Huawei Sans</vt:lpstr>
      <vt:lpstr>方正兰亭黑简体</vt:lpstr>
      <vt:lpstr>Calibri</vt:lpstr>
      <vt:lpstr>Arial Unicode MS</vt:lpstr>
      <vt:lpstr>Oswald</vt:lpstr>
      <vt:lpstr>黑体</vt:lpstr>
      <vt:lpstr>Office 主题</vt:lpstr>
      <vt:lpstr>Discussion on TEI19 Support for Enhancement of TSC&amp;URLLC_FRER</vt:lpstr>
      <vt:lpstr>Background</vt:lpstr>
      <vt:lpstr>One demo with utilizing FRER </vt:lpstr>
      <vt:lpstr>Proposal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c'm'cc</dc:creator>
  <cp:lastModifiedBy>cmcc-1</cp:lastModifiedBy>
  <cp:revision>440</cp:revision>
  <dcterms:created xsi:type="dcterms:W3CDTF">2024-01-25T23:34:00Z</dcterms:created>
  <dcterms:modified xsi:type="dcterms:W3CDTF">2024-02-07T07:42:19Z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13599C3B82C44167BA6AF2E9525EE0D6</vt:lpwstr>
  </property>
  <property fmtid="{D5CDD505-2E9C-101B-9397-08002B2CF9AE}" pid="3" name="KSOProductBuildVer">
    <vt:lpwstr>2052-11.8.2.11483</vt:lpwstr>
  </property>
</Properties>
</file>